
<file path=[Content_Types].xml><?xml version="1.0" encoding="utf-8"?>
<Types xmlns="http://schemas.openxmlformats.org/package/2006/content-types">
  <Override PartName="/ppt/slideLayouts/slideLayout8.xml" ContentType="application/vnd.openxmlformats-officedocument.presentationml.slideLayout+xml"/>
  <Override PartName="/ppt/slides/slide22.xml" ContentType="application/vnd.openxmlformats-officedocument.presentationml.slide+xml"/>
  <Override PartName="/ppt/slides/slide28.xml" ContentType="application/vnd.openxmlformats-officedocument.presentationml.slide+xml"/>
  <Override PartName="/ppt/slides/slide2.xml" ContentType="application/vnd.openxmlformats-officedocument.presentationml.slide+xml"/>
  <Override PartName="/docProps/app.xml" ContentType="application/vnd.openxmlformats-officedocument.extended-properties+xml"/>
  <Override PartName="/ppt/slides/slide30.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slides/slide25.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3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slides/slide33.xml" ContentType="application/vnd.openxmlformats-officedocument.presentationml.slide+xml"/>
  <Override PartName="/ppt/presProps.xml" ContentType="application/vnd.openxmlformats-officedocument.presentationml.presProps+xml"/>
  <Default Extension="jpeg" ContentType="image/jpeg"/>
  <Override PartName="/ppt/slides/slide3.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Layouts/slideLayout11.xml" ContentType="application/vnd.openxmlformats-officedocument.presentationml.slideLayout+xml"/>
  <Override PartName="/docProps/core.xml" ContentType="application/vnd.openxmlformats-package.core-properties+xml"/>
  <Override PartName="/ppt/slides/slide8.xml" ContentType="application/vnd.openxmlformats-officedocument.presentationml.slide+xml"/>
  <Override PartName="/ppt/slides/slide31.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32.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sldIdLst>
    <p:sldId id="256" r:id="rId2"/>
    <p:sldId id="276" r:id="rId3"/>
    <p:sldId id="277" r:id="rId4"/>
    <p:sldId id="300" r:id="rId5"/>
    <p:sldId id="298" r:id="rId6"/>
    <p:sldId id="301" r:id="rId7"/>
    <p:sldId id="260" r:id="rId8"/>
    <p:sldId id="261" r:id="rId9"/>
    <p:sldId id="262" r:id="rId10"/>
    <p:sldId id="263" r:id="rId11"/>
    <p:sldId id="264" r:id="rId12"/>
    <p:sldId id="291" r:id="rId13"/>
    <p:sldId id="292" r:id="rId14"/>
    <p:sldId id="293" r:id="rId15"/>
    <p:sldId id="294" r:id="rId16"/>
    <p:sldId id="285" r:id="rId17"/>
    <p:sldId id="266" r:id="rId18"/>
    <p:sldId id="265" r:id="rId19"/>
    <p:sldId id="267" r:id="rId20"/>
    <p:sldId id="268" r:id="rId21"/>
    <p:sldId id="269" r:id="rId22"/>
    <p:sldId id="296" r:id="rId23"/>
    <p:sldId id="270" r:id="rId24"/>
    <p:sldId id="271" r:id="rId25"/>
    <p:sldId id="273" r:id="rId26"/>
    <p:sldId id="272" r:id="rId27"/>
    <p:sldId id="274" r:id="rId28"/>
    <p:sldId id="280" r:id="rId29"/>
    <p:sldId id="282" r:id="rId30"/>
    <p:sldId id="284" r:id="rId31"/>
    <p:sldId id="287" r:id="rId32"/>
    <p:sldId id="288" r:id="rId33"/>
    <p:sldId id="289" r:id="rId34"/>
    <p:sldId id="279" r:id="rId35"/>
    <p:sldId id="295" r:id="rId36"/>
    <p:sldId id="290"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502" autoAdjust="0"/>
    <p:restoredTop sz="94660"/>
  </p:normalViewPr>
  <p:slideViewPr>
    <p:cSldViewPr snapToObjects="1">
      <p:cViewPr varScale="1">
        <p:scale>
          <a:sx n="90" d="100"/>
          <a:sy n="90" d="100"/>
        </p:scale>
        <p:origin x="-880"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35" Type="http://schemas.openxmlformats.org/officeDocument/2006/relationships/slide" Target="slides/slide34.xml"/><Relationship Id="rId31" Type="http://schemas.openxmlformats.org/officeDocument/2006/relationships/slide" Target="slides/slide30.xml"/><Relationship Id="rId34" Type="http://schemas.openxmlformats.org/officeDocument/2006/relationships/slide" Target="slides/slide33.xml"/><Relationship Id="rId39" Type="http://schemas.openxmlformats.org/officeDocument/2006/relationships/presProps" Target="presProps.xml"/><Relationship Id="rId40" Type="http://schemas.openxmlformats.org/officeDocument/2006/relationships/viewProps" Target="viewProps.xml"/><Relationship Id="rId7" Type="http://schemas.openxmlformats.org/officeDocument/2006/relationships/slide" Target="slides/slide6.xml"/><Relationship Id="rId36" Type="http://schemas.openxmlformats.org/officeDocument/2006/relationships/slide" Target="slides/slide35.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slide" Target="slides/slide31.xml"/><Relationship Id="rId37" Type="http://schemas.openxmlformats.org/officeDocument/2006/relationships/slide" Target="slides/slide36.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42" Type="http://schemas.openxmlformats.org/officeDocument/2006/relationships/tableStyles" Target="tableStyles.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38" Type="http://schemas.openxmlformats.org/officeDocument/2006/relationships/printerSettings" Target="printerSettings/printerSettings1.bin"/><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9D4F7880-AFD4-2B42-9B2A-724D111F3D54}" type="datetimeFigureOut">
              <a:rPr lang="en-US" smtClean="0"/>
              <a:pPr/>
              <a:t>3/7/12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6BD54D-CD98-3D40-9CDD-F56D8D70813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9D4F7880-AFD4-2B42-9B2A-724D111F3D54}" type="datetimeFigureOut">
              <a:rPr lang="en-US" smtClean="0"/>
              <a:pPr/>
              <a:t>3/7/12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6BD54D-CD98-3D40-9CDD-F56D8D70813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9D4F7880-AFD4-2B42-9B2A-724D111F3D54}" type="datetimeFigureOut">
              <a:rPr lang="en-US" smtClean="0"/>
              <a:pPr/>
              <a:t>3/7/12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6BD54D-CD98-3D40-9CDD-F56D8D70813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9D4F7880-AFD4-2B42-9B2A-724D111F3D54}" type="datetimeFigureOut">
              <a:rPr lang="en-US" smtClean="0"/>
              <a:pPr/>
              <a:t>3/7/12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6BD54D-CD98-3D40-9CDD-F56D8D70813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9D4F7880-AFD4-2B42-9B2A-724D111F3D54}" type="datetimeFigureOut">
              <a:rPr lang="en-US" smtClean="0"/>
              <a:pPr/>
              <a:t>3/7/12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6BD54D-CD98-3D40-9CDD-F56D8D70813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9D4F7880-AFD4-2B42-9B2A-724D111F3D54}" type="datetimeFigureOut">
              <a:rPr lang="en-US" smtClean="0"/>
              <a:pPr/>
              <a:t>3/7/12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6BD54D-CD98-3D40-9CDD-F56D8D70813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9D4F7880-AFD4-2B42-9B2A-724D111F3D54}" type="datetimeFigureOut">
              <a:rPr lang="en-US" smtClean="0"/>
              <a:pPr/>
              <a:t>3/7/12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6BD54D-CD98-3D40-9CDD-F56D8D70813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9D4F7880-AFD4-2B42-9B2A-724D111F3D54}" type="datetimeFigureOut">
              <a:rPr lang="en-US" smtClean="0"/>
              <a:pPr/>
              <a:t>3/7/12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6BD54D-CD98-3D40-9CDD-F56D8D70813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4F7880-AFD4-2B42-9B2A-724D111F3D54}" type="datetimeFigureOut">
              <a:rPr lang="en-US" smtClean="0"/>
              <a:pPr/>
              <a:t>3/7/12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6BD54D-CD98-3D40-9CDD-F56D8D70813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9D4F7880-AFD4-2B42-9B2A-724D111F3D54}" type="datetimeFigureOut">
              <a:rPr lang="en-US" smtClean="0"/>
              <a:pPr/>
              <a:t>3/7/12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6BD54D-CD98-3D40-9CDD-F56D8D70813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9D4F7880-AFD4-2B42-9B2A-724D111F3D54}" type="datetimeFigureOut">
              <a:rPr lang="en-US" smtClean="0"/>
              <a:pPr/>
              <a:t>3/7/12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6BD54D-CD98-3D40-9CDD-F56D8D70813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4F7880-AFD4-2B42-9B2A-724D111F3D54}" type="datetimeFigureOut">
              <a:rPr lang="en-US" smtClean="0"/>
              <a:pPr/>
              <a:t>3/7/12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6BD54D-CD98-3D40-9CDD-F56D8D708135}"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3" Type="http://schemas.openxmlformats.org/officeDocument/2006/relationships/image" Target="../media/image1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3" Type="http://schemas.openxmlformats.org/officeDocument/2006/relationships/image" Target="../media/image1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3"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3"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6" Type="http://schemas.openxmlformats.org/officeDocument/2006/relationships/image" Target="../media/image24.jpeg"/><Relationship Id="rId4"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image" Target="../media/image20.jpeg"/><Relationship Id="rId3" Type="http://schemas.openxmlformats.org/officeDocument/2006/relationships/image" Target="../media/image21.jpeg"/><Relationship Id="rId5" Type="http://schemas.openxmlformats.org/officeDocument/2006/relationships/image" Target="../media/image23.jpeg"/></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3"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youtube.com/watch?v=vilUhBhNnQc"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Sexual Violence and </a:t>
            </a:r>
            <a:r>
              <a:rPr lang="en-US" dirty="0" err="1" smtClean="0"/>
              <a:t>Hypersexualization</a:t>
            </a:r>
            <a:r>
              <a:rPr lang="en-US" dirty="0" smtClean="0"/>
              <a:t> in the 21</a:t>
            </a:r>
            <a:r>
              <a:rPr lang="en-US" baseline="30000" dirty="0" smtClean="0"/>
              <a:t>st</a:t>
            </a:r>
            <a:r>
              <a:rPr lang="en-US" dirty="0" smtClean="0"/>
              <a:t> Century</a:t>
            </a:r>
            <a:endParaRPr lang="en-US" dirty="0"/>
          </a:p>
        </p:txBody>
      </p:sp>
      <p:sp>
        <p:nvSpPr>
          <p:cNvPr id="3" name="Subtitle 2"/>
          <p:cNvSpPr>
            <a:spLocks noGrp="1"/>
          </p:cNvSpPr>
          <p:nvPr>
            <p:ph type="subTitle" idx="1"/>
          </p:nvPr>
        </p:nvSpPr>
        <p:spPr/>
        <p:txBody>
          <a:bodyPr/>
          <a:lstStyle/>
          <a:p>
            <a:endParaRPr lang="en-US" dirty="0"/>
          </a:p>
        </p:txBody>
      </p:sp>
      <p:pic>
        <p:nvPicPr>
          <p:cNvPr id="4" name="Picture 3" descr="hypersexualized picture.jpg"/>
          <p:cNvPicPr>
            <a:picLocks noChangeAspect="1"/>
          </p:cNvPicPr>
          <p:nvPr/>
        </p:nvPicPr>
        <p:blipFill>
          <a:blip r:embed="rId2"/>
          <a:stretch>
            <a:fillRect/>
          </a:stretch>
        </p:blipFill>
        <p:spPr>
          <a:xfrm>
            <a:off x="3200400" y="3886200"/>
            <a:ext cx="2317750" cy="29718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 More Myths</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Myth</a:t>
            </a:r>
            <a:r>
              <a:rPr lang="en-US" dirty="0" smtClean="0"/>
              <a:t>: Only women are sexually assaulted and only by men.</a:t>
            </a:r>
          </a:p>
          <a:p>
            <a:endParaRPr lang="en-US" b="1" dirty="0" smtClean="0"/>
          </a:p>
          <a:p>
            <a:r>
              <a:rPr lang="en-US" b="1" dirty="0" smtClean="0"/>
              <a:t>Fact</a:t>
            </a:r>
            <a:r>
              <a:rPr lang="en-US" dirty="0" smtClean="0"/>
              <a:t>: Both men and women can be sexually assaulted.  In one study involving college men age 19-24, 30% admitted being survivors of sexual assault.  Perpetrators can be either male of female and of any sexual orientation.  Remember, sexual assault is about power, manipulation, and control over the victim; not sex.</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Truth About Myths Is…</a:t>
            </a:r>
            <a:endParaRPr lang="en-US" dirty="0"/>
          </a:p>
        </p:txBody>
      </p:sp>
      <p:sp>
        <p:nvSpPr>
          <p:cNvPr id="3" name="Content Placeholder 2"/>
          <p:cNvSpPr>
            <a:spLocks noGrp="1"/>
          </p:cNvSpPr>
          <p:nvPr>
            <p:ph idx="1"/>
          </p:nvPr>
        </p:nvSpPr>
        <p:spPr>
          <a:xfrm>
            <a:off x="457200" y="1417638"/>
            <a:ext cx="8229600" cy="4525963"/>
          </a:xfrm>
        </p:spPr>
        <p:txBody>
          <a:bodyPr>
            <a:normAutofit fontScale="92500" lnSpcReduction="20000"/>
          </a:bodyPr>
          <a:lstStyle/>
          <a:p>
            <a:r>
              <a:rPr lang="en-US" b="1" dirty="0" smtClean="0"/>
              <a:t>Myth</a:t>
            </a:r>
            <a:r>
              <a:rPr lang="en-US" dirty="0" smtClean="0"/>
              <a:t>: If a sexual assault victim has no physical injuries and isn’t showing visible signs of trauma, they are ok.</a:t>
            </a:r>
          </a:p>
          <a:p>
            <a:endParaRPr lang="en-US" b="1" dirty="0" smtClean="0"/>
          </a:p>
          <a:p>
            <a:r>
              <a:rPr lang="en-US" b="1" dirty="0" smtClean="0"/>
              <a:t>Fact</a:t>
            </a:r>
            <a:r>
              <a:rPr lang="en-US" dirty="0" smtClean="0"/>
              <a:t>: Being sexual assaulted changes a person’s self perception, their feelings about trusting others, how they relate to their partner, and how they feel about their own body.  Emotional pain can take months or ever years to heal.  There is no right way to react to sexual assault, everybody copes differently.</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r>
              <a:rPr lang="en-US" sz="6000" dirty="0" smtClean="0"/>
              <a:t>What are common opinions about what it is to be a “real” woman today?</a:t>
            </a:r>
            <a:endParaRPr lang="en-US" sz="6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6000" dirty="0" smtClean="0"/>
              <a:t>Feminism</a:t>
            </a:r>
            <a:endParaRPr lang="en-US" sz="6000" dirty="0"/>
          </a:p>
        </p:txBody>
      </p:sp>
      <p:sp>
        <p:nvSpPr>
          <p:cNvPr id="3" name="Content Placeholder 2"/>
          <p:cNvSpPr>
            <a:spLocks noGrp="1"/>
          </p:cNvSpPr>
          <p:nvPr>
            <p:ph idx="1"/>
          </p:nvPr>
        </p:nvSpPr>
        <p:spPr/>
        <p:txBody>
          <a:bodyPr/>
          <a:lstStyle/>
          <a:p>
            <a:r>
              <a:rPr lang="en-US" dirty="0" smtClean="0"/>
              <a:t>definition</a:t>
            </a:r>
            <a:endParaRPr lang="en-US" dirty="0"/>
          </a:p>
        </p:txBody>
      </p:sp>
      <p:pic>
        <p:nvPicPr>
          <p:cNvPr id="4" name="Picture 3" descr="429629_391761434184170_100000509517296_1562411_1993387633_n.jpg"/>
          <p:cNvPicPr>
            <a:picLocks noChangeAspect="1"/>
          </p:cNvPicPr>
          <p:nvPr/>
        </p:nvPicPr>
        <p:blipFill>
          <a:blip r:embed="rId2"/>
          <a:stretch>
            <a:fillRect/>
          </a:stretch>
        </p:blipFill>
        <p:spPr>
          <a:xfrm>
            <a:off x="0" y="-37034"/>
            <a:ext cx="5334000" cy="6895034"/>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r>
              <a:rPr lang="en-US" sz="6000" dirty="0" smtClean="0"/>
              <a:t>What are common opinions about what it is to be a “real” man today?</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6000" dirty="0" smtClean="0"/>
              <a:t>Masculinity</a:t>
            </a:r>
            <a:endParaRPr lang="en-US" sz="6000" dirty="0"/>
          </a:p>
        </p:txBody>
      </p:sp>
      <p:sp>
        <p:nvSpPr>
          <p:cNvPr id="3" name="Content Placeholder 2"/>
          <p:cNvSpPr>
            <a:spLocks noGrp="1"/>
          </p:cNvSpPr>
          <p:nvPr>
            <p:ph idx="1"/>
          </p:nvPr>
        </p:nvSpPr>
        <p:spPr/>
        <p:txBody>
          <a:bodyPr/>
          <a:lstStyle/>
          <a:p>
            <a:r>
              <a:rPr lang="en-US" dirty="0" smtClean="0"/>
              <a:t>definition</a:t>
            </a:r>
            <a:endParaRPr lang="en-US" dirty="0"/>
          </a:p>
        </p:txBody>
      </p:sp>
      <p:pic>
        <p:nvPicPr>
          <p:cNvPr id="4" name="Picture 3" descr="419925_391760954184218_100000509517296_1562410_537801602_n.jpg"/>
          <p:cNvPicPr>
            <a:picLocks noChangeAspect="1"/>
          </p:cNvPicPr>
          <p:nvPr/>
        </p:nvPicPr>
        <p:blipFill>
          <a:blip r:embed="rId2"/>
          <a:stretch>
            <a:fillRect/>
          </a:stretch>
        </p:blipFill>
        <p:spPr>
          <a:xfrm>
            <a:off x="0" y="0"/>
            <a:ext cx="4850606" cy="68580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r>
              <a:rPr lang="en-US" sz="6000" dirty="0" smtClean="0"/>
              <a:t>What do you think </a:t>
            </a:r>
            <a:r>
              <a:rPr lang="en-US" sz="6000" dirty="0" err="1" smtClean="0"/>
              <a:t>Hypersexualization</a:t>
            </a:r>
            <a:r>
              <a:rPr lang="en-US" sz="6000" dirty="0" smtClean="0"/>
              <a:t> means?</a:t>
            </a:r>
            <a:endParaRPr lang="en-US" sz="6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Advertisements in the 21</a:t>
            </a:r>
            <a:r>
              <a:rPr lang="en-US" baseline="30000" dirty="0" smtClean="0"/>
              <a:t>st</a:t>
            </a:r>
            <a:r>
              <a:rPr lang="en-US" dirty="0" smtClean="0"/>
              <a:t> Century</a:t>
            </a:r>
            <a:endParaRPr lang="en-US" dirty="0"/>
          </a:p>
        </p:txBody>
      </p:sp>
      <p:pic>
        <p:nvPicPr>
          <p:cNvPr id="4" name="Content Placeholder 3" descr="Versace.jpg"/>
          <p:cNvPicPr>
            <a:picLocks noGrp="1" noChangeAspect="1"/>
          </p:cNvPicPr>
          <p:nvPr>
            <p:ph idx="1"/>
          </p:nvPr>
        </p:nvPicPr>
        <p:blipFill>
          <a:blip r:embed="rId2"/>
          <a:stretch>
            <a:fillRect/>
          </a:stretch>
        </p:blipFill>
        <p:spPr>
          <a:xfrm>
            <a:off x="3390900" y="2142331"/>
            <a:ext cx="2362200" cy="344170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Abercrombie &amp; Fitch</a:t>
            </a:r>
            <a:endParaRPr lang="en-US" dirty="0"/>
          </a:p>
        </p:txBody>
      </p:sp>
      <p:pic>
        <p:nvPicPr>
          <p:cNvPr id="4" name="Content Placeholder 3" descr="Abercombie christmas ad.jpg"/>
          <p:cNvPicPr>
            <a:picLocks noGrp="1" noChangeAspect="1"/>
          </p:cNvPicPr>
          <p:nvPr>
            <p:ph idx="1"/>
          </p:nvPr>
        </p:nvPicPr>
        <p:blipFill>
          <a:blip r:embed="rId2"/>
          <a:stretch>
            <a:fillRect/>
          </a:stretch>
        </p:blipFill>
        <p:spPr>
          <a:xfrm>
            <a:off x="2032000" y="1881981"/>
            <a:ext cx="5080000" cy="39624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Abercombie</a:t>
            </a:r>
            <a:r>
              <a:rPr lang="en-US" dirty="0" smtClean="0"/>
              <a:t> &amp; Fitch</a:t>
            </a:r>
            <a:endParaRPr lang="en-US" dirty="0"/>
          </a:p>
        </p:txBody>
      </p:sp>
      <p:pic>
        <p:nvPicPr>
          <p:cNvPr id="4" name="Content Placeholder 3" descr="abercombie ad3.jpg"/>
          <p:cNvPicPr>
            <a:picLocks noGrp="1" noChangeAspect="1"/>
          </p:cNvPicPr>
          <p:nvPr>
            <p:ph idx="1"/>
          </p:nvPr>
        </p:nvPicPr>
        <p:blipFill>
          <a:blip r:embed="rId2"/>
          <a:stretch>
            <a:fillRect/>
          </a:stretch>
        </p:blipFill>
        <p:spPr>
          <a:xfrm>
            <a:off x="2057400" y="1981200"/>
            <a:ext cx="4800600" cy="35814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chor="ctr">
            <a:normAutofit/>
          </a:bodyPr>
          <a:lstStyle/>
          <a:p>
            <a:pPr algn="ctr">
              <a:buNone/>
            </a:pPr>
            <a:r>
              <a:rPr lang="en-US" sz="5000" dirty="0" smtClean="0"/>
              <a:t>Define Sexual Violence</a:t>
            </a:r>
            <a:endParaRPr lang="en-US" sz="5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Unnecessary Marketing</a:t>
            </a:r>
            <a:endParaRPr lang="en-US" dirty="0"/>
          </a:p>
        </p:txBody>
      </p:sp>
      <p:pic>
        <p:nvPicPr>
          <p:cNvPr id="4" name="Content Placeholder 3" descr="abercombie push up for kids.jpg"/>
          <p:cNvPicPr>
            <a:picLocks noGrp="1" noChangeAspect="1"/>
          </p:cNvPicPr>
          <p:nvPr>
            <p:ph idx="1"/>
          </p:nvPr>
        </p:nvPicPr>
        <p:blipFill>
          <a:blip r:embed="rId2"/>
          <a:stretch>
            <a:fillRect/>
          </a:stretch>
        </p:blipFill>
        <p:spPr>
          <a:xfrm>
            <a:off x="2540000" y="2326481"/>
            <a:ext cx="4064000" cy="3073400"/>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American Apparel</a:t>
            </a:r>
            <a:endParaRPr lang="en-US" dirty="0"/>
          </a:p>
        </p:txBody>
      </p:sp>
      <p:pic>
        <p:nvPicPr>
          <p:cNvPr id="4" name="Content Placeholder 3" descr="american-apparel.jpg"/>
          <p:cNvPicPr>
            <a:picLocks noGrp="1" noChangeAspect="1"/>
          </p:cNvPicPr>
          <p:nvPr>
            <p:ph idx="1"/>
          </p:nvPr>
        </p:nvPicPr>
        <p:blipFill>
          <a:blip r:embed="rId2"/>
          <a:stretch>
            <a:fillRect/>
          </a:stretch>
        </p:blipFill>
        <p:spPr>
          <a:xfrm>
            <a:off x="2874764" y="1600200"/>
            <a:ext cx="3394472" cy="4525963"/>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404223_391763747517272_100000509517296_1562417_913314322_n.jpg"/>
          <p:cNvPicPr>
            <a:picLocks noGrp="1" noChangeAspect="1"/>
          </p:cNvPicPr>
          <p:nvPr>
            <p:ph idx="1"/>
          </p:nvPr>
        </p:nvPicPr>
        <p:blipFill>
          <a:blip r:embed="rId2"/>
          <a:stretch>
            <a:fillRect/>
          </a:stretch>
        </p:blipFill>
        <p:spPr>
          <a:xfrm>
            <a:off x="1402558" y="1600200"/>
            <a:ext cx="6338884" cy="4525963"/>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Hypersexualized</a:t>
            </a:r>
            <a:r>
              <a:rPr lang="en-US" dirty="0" smtClean="0"/>
              <a:t> Lyrics</a:t>
            </a:r>
            <a:endParaRPr lang="en-US" dirty="0"/>
          </a:p>
        </p:txBody>
      </p:sp>
      <p:sp>
        <p:nvSpPr>
          <p:cNvPr id="3" name="Content Placeholder 2"/>
          <p:cNvSpPr>
            <a:spLocks noGrp="1"/>
          </p:cNvSpPr>
          <p:nvPr>
            <p:ph idx="1"/>
          </p:nvPr>
        </p:nvSpPr>
        <p:spPr/>
        <p:txBody>
          <a:bodyPr/>
          <a:lstStyle/>
          <a:p>
            <a:r>
              <a:rPr lang="en-US" dirty="0" smtClean="0"/>
              <a:t>Fast like a </a:t>
            </a:r>
            <a:r>
              <a:rPr lang="en-US" dirty="0" err="1" smtClean="0"/>
              <a:t>Nascar</a:t>
            </a:r>
            <a:r>
              <a:rPr lang="en-US" dirty="0" smtClean="0"/>
              <a:t> that she drove before, because I can tell by the way she ride that stick that she ride that ____ like a rodeo, eh.</a:t>
            </a:r>
          </a:p>
          <a:p>
            <a:r>
              <a:rPr lang="en-US" dirty="0" smtClean="0"/>
              <a:t>I’ll </a:t>
            </a:r>
            <a:r>
              <a:rPr lang="en-US" b="1" i="1" dirty="0" smtClean="0"/>
              <a:t>let</a:t>
            </a:r>
            <a:r>
              <a:rPr lang="en-US" dirty="0" smtClean="0"/>
              <a:t> you lick the </a:t>
            </a:r>
            <a:r>
              <a:rPr lang="en-US" dirty="0" err="1" smtClean="0"/>
              <a:t>lolipop</a:t>
            </a:r>
            <a:r>
              <a:rPr lang="en-US" dirty="0" smtClean="0"/>
              <a:t>.</a:t>
            </a:r>
          </a:p>
          <a:p>
            <a:r>
              <a:rPr lang="en-US" dirty="0" smtClean="0"/>
              <a:t>Tell me who can love you, nobody, hold you, nobody, make your body whine, like me, you will never find someone like me.</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more lyrics…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 bought a lot of ice so I shine like a star.</a:t>
            </a:r>
          </a:p>
          <a:p>
            <a:r>
              <a:rPr lang="en-US" dirty="0" smtClean="0"/>
              <a:t>Wake up </a:t>
            </a:r>
            <a:r>
              <a:rPr lang="en-US" dirty="0" err="1" smtClean="0"/>
              <a:t>ballin</a:t>
            </a:r>
            <a:r>
              <a:rPr lang="en-US" dirty="0" smtClean="0"/>
              <a:t> man, go to sleep </a:t>
            </a:r>
            <a:r>
              <a:rPr lang="en-US" dirty="0" err="1" smtClean="0"/>
              <a:t>stuntin</a:t>
            </a:r>
            <a:r>
              <a:rPr lang="en-US" dirty="0" smtClean="0"/>
              <a:t>…Rock the most expensive clothes cars that we ride </a:t>
            </a:r>
            <a:r>
              <a:rPr lang="en-US" dirty="0" err="1" smtClean="0"/>
              <a:t>ain’t</a:t>
            </a:r>
            <a:r>
              <a:rPr lang="en-US" dirty="0" smtClean="0"/>
              <a:t> out this year.</a:t>
            </a:r>
          </a:p>
          <a:p>
            <a:r>
              <a:rPr lang="en-US" dirty="0" err="1" smtClean="0"/>
              <a:t>Poppin</a:t>
            </a:r>
            <a:r>
              <a:rPr lang="en-US" dirty="0" smtClean="0"/>
              <a:t> it like a string on a guitar, superstar you know who you are, body </a:t>
            </a:r>
            <a:r>
              <a:rPr lang="en-US" dirty="0" err="1" smtClean="0"/>
              <a:t>smokin</a:t>
            </a:r>
            <a:r>
              <a:rPr lang="en-US" dirty="0" smtClean="0"/>
              <a:t> like a Cuban cigar.</a:t>
            </a:r>
          </a:p>
          <a:p>
            <a:r>
              <a:rPr lang="en-US" dirty="0" smtClean="0"/>
              <a:t>Don’t make me wake this baby, she don’t need to see what I’m about to do. Quit crying </a:t>
            </a:r>
            <a:r>
              <a:rPr lang="en-US" dirty="0" err="1" smtClean="0"/>
              <a:t>B!t</a:t>
            </a:r>
            <a:r>
              <a:rPr lang="en-US" dirty="0" smtClean="0"/>
              <a:t>*</a:t>
            </a:r>
            <a:r>
              <a:rPr lang="en-US" dirty="0" err="1" smtClean="0"/>
              <a:t>h</a:t>
            </a:r>
            <a:r>
              <a:rPr lang="en-US" dirty="0" smtClean="0"/>
              <a:t>, why do you always make me shout at you?</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TextBox 1"/>
          <p:cNvSpPr txBox="1">
            <a:spLocks noChangeArrowheads="1"/>
          </p:cNvSpPr>
          <p:nvPr/>
        </p:nvSpPr>
        <p:spPr bwMode="auto">
          <a:xfrm>
            <a:off x="914400" y="533400"/>
            <a:ext cx="7239000" cy="5909309"/>
          </a:xfrm>
          <a:prstGeom prst="rect">
            <a:avLst/>
          </a:prstGeom>
          <a:noFill/>
          <a:ln w="9525">
            <a:noFill/>
            <a:miter lim="800000"/>
            <a:headEnd/>
            <a:tailEnd/>
          </a:ln>
        </p:spPr>
        <p:txBody>
          <a:bodyPr wrap="square">
            <a:prstTxWarp prst="textNoShape">
              <a:avLst/>
            </a:prstTxWarp>
            <a:spAutoFit/>
          </a:bodyPr>
          <a:lstStyle/>
          <a:p>
            <a:r>
              <a:rPr lang="en-CA" sz="5400" i="1" dirty="0">
                <a:latin typeface="Calibri" pitchFamily="-111" charset="0"/>
              </a:rPr>
              <a:t>Barbie's</a:t>
            </a:r>
            <a:r>
              <a:rPr lang="en-CA" sz="5400" dirty="0">
                <a:latin typeface="Calibri" pitchFamily="-111" charset="0"/>
              </a:rPr>
              <a:t> vital </a:t>
            </a:r>
            <a:r>
              <a:rPr lang="en-CA" sz="5400" i="1" dirty="0">
                <a:latin typeface="Calibri" pitchFamily="-111" charset="0"/>
              </a:rPr>
              <a:t>statistics</a:t>
            </a:r>
            <a:r>
              <a:rPr lang="en-CA" sz="5400" dirty="0">
                <a:latin typeface="Calibri" pitchFamily="-111" charset="0"/>
              </a:rPr>
              <a:t> have been estimated at 36 inches (chest), 18 inches (waist) and 33 inches (hips). At 5'9" </a:t>
            </a:r>
            <a:r>
              <a:rPr lang="en-CA" sz="5400" dirty="0" smtClean="0">
                <a:latin typeface="Calibri" pitchFamily="-111" charset="0"/>
              </a:rPr>
              <a:t>tall…this is what that would look like… </a:t>
            </a:r>
            <a:endParaRPr lang="en-US" sz="5400" dirty="0">
              <a:latin typeface="Calibri" pitchFamily="-111"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0" name="Picture 2" descr="http://t2.gstatic.com/images?q=tbn:ANd9GcTPWSnnwWDah12xkZTzLfw3D4ZfCWvLiGiO94Z9t2N5N4dwJTHPEQ"/>
          <p:cNvPicPr>
            <a:picLocks noChangeAspect="1" noChangeArrowheads="1"/>
          </p:cNvPicPr>
          <p:nvPr/>
        </p:nvPicPr>
        <p:blipFill>
          <a:blip r:embed="rId2"/>
          <a:srcRect/>
          <a:stretch>
            <a:fillRect/>
          </a:stretch>
        </p:blipFill>
        <p:spPr bwMode="auto">
          <a:xfrm>
            <a:off x="0" y="0"/>
            <a:ext cx="3657600" cy="4857750"/>
          </a:xfrm>
          <a:prstGeom prst="rect">
            <a:avLst/>
          </a:prstGeom>
          <a:noFill/>
          <a:ln w="9525">
            <a:noFill/>
            <a:miter lim="800000"/>
            <a:headEnd/>
            <a:tailEnd/>
          </a:ln>
        </p:spPr>
      </p:pic>
      <p:pic>
        <p:nvPicPr>
          <p:cNvPr id="2051" name="Picture 4" descr="http://t2.gstatic.com/images?q=tbn:ANd9GcQv_DWs7PH6bn5kLPwgiJF6zv4L_3Ujx_tYE0VJcchZscsZpCSBtw"/>
          <p:cNvPicPr>
            <a:picLocks noChangeAspect="1" noChangeArrowheads="1"/>
          </p:cNvPicPr>
          <p:nvPr/>
        </p:nvPicPr>
        <p:blipFill>
          <a:blip r:embed="rId3"/>
          <a:srcRect/>
          <a:stretch>
            <a:fillRect/>
          </a:stretch>
        </p:blipFill>
        <p:spPr bwMode="auto">
          <a:xfrm>
            <a:off x="3956050" y="2971800"/>
            <a:ext cx="518795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AutoShape 2" descr="data:image/jpeg;base64,/9j/4AAQSkZJRgABAQAAAQABAAD/2wCEAAkGBhQQEBUQEhQVFRUUFRQVFhQSFxQWFRYVFxUWFBUUFBUXHCYhFxojGRQVHzIgIycqLiwtGB4xNTIqNSYrLikBCQoKDgwOGg8PGiwfHSEsLCwsKSwpLCksKSwsKSwpLCkpLCkpKSwpKSkpKSkpKSksLCkpKSksLCwpKSksKSksLP/AABEIAOEA4QMBIgACEQEDEQH/xAAcAAEAAgMBAQEAAAAAAAAAAAAABQYBBAcDAgj/xABGEAACAQIEAwUDCQUGBAcAAAABAgADEQQFEiEGMUETIlFhcQeBkRQjMkJSYqGxwSSSstHwcnOCw+HxJTNDUwgVNGSio8L/xAAZAQEAAwEBAAAAAAAAAAAAAAAAAQIEAwX/xAAiEQEBAAICAgIDAQEAAAAAAAAAAQIRAyESMQQiExRBUTL/2gAMAwEAAhEDEQA/AO4xEQEREBERAREQERED5LTBqgC9xbx6fGc69tHEi0cMuGVmWrUZXuhtpRT9bxDEEW8jOQ1M6qVCGJa5Iaysyrt1IvubX+JlLlqr447j9CYzNzXW1A/Nn/qA21c/oEdPOeuDzYp3am4+11Hqeo/Gcm4A4xNOr8mrkaKjEox2KuxBC7baSb+hM6Lr1tby5/rO2Osoy57wyW+nUDAEG4PIz6lWybMtFXs7gqTa3gTyI9ZaBK2adMMvKbZiIkLkREBERAREQEREBERAREQEREBERAREQEREBMGZiBw7j3Jji85q02NgEpb7/QCC35n33m9Q4LoBRdb2HX9Za/aBgLstSiAKxXSSdW9NW1AbEfWZpEYfFVOwVnUCobAqNxflzFri8y5+2zjn1ircRcNIEIRBbyG/x6TxyTjyrRpChiKTELsKyXLFRyFQX5+Y8By5yx4bMBXDC3IkNdWW1rjrzHmJQ85pFazoOhtuCee+xEnjzyxqObjxznbs/AeFp1qQxv0i5YL90KSp2IuCbH3ES3iVr2c4NqWWYdXQo2kkgix3ZtJI6XXSZZpq3b3WOYzHqEREhJERAREQEREBERAREQEREBERAREQEREBERATF5ma2YYnsqT1PsIzfuqT+kUUrinOkbGNRVu9SpKSBa5uSWA33IuvoTI6jmKuQOVwLK2xIO/pfcHnOU5zxDUTMVxKEkodTcrupPzgPkQT8fKXvJOOcNi20UQ4exJVlAIA8wSD7ply/wBb+OyTxvtPVmPIbCb3C/DaVqvyh1UhSdjoJ1A2GoDcCwvvz2kY1Q8zsOZ8Z9cJazRXEglHcuTbydlAtyOyjnI4tXJPNdYdOnAwDPzpx/7VK9aoq4XGk0SqvakppMrgkFWOkMw2Dc7d7raR+Ue2jMcPXWrVrHEJYhqNTQqsLHfUiXUgkG/labvC6287fen6ciU/gv2n4PMwAjilW5dhVKioTa96e/zg57jfbcCW+8olmIiAiIgIiICIiAiIgIiICIiAiIgIiICIiAnLfbNnVamaGFpm4r6rqCQSQ1rtbmoBv7jOpTj/ALVcKzY+nW5djSplL2IN3Ytb42v5Cc+S6xdOObycrTL71XVnF2UgkbWAALADp/vJbhrKOxq6uVuRHhf/AE5Teq8NKaxNzYgt5AML3bwBOpb/AHenObNOumHdRUYC5FmHRSQLbe4zJct9Rsk13V8w1IMuq9wRIT2gZycNlDpTsHq1OwHQgOGdyPPSCP8AFNPFcfYPB1r0a3b4eqNRpUkfXh6v1tOoKppvubarqb225UTjXjdsa9qQKUEqLVTWLVNYQJdrEi177TTxcWWOTPy8uOWKBwWT1HQ1AhKg2L27urnpDdTbew6AmfGc5dVoPoq02Qj7Q2P3lPJhsdxLLlmeYatTL4qpUVxVZtNEADSxLAUyXBRByCi4HgL3MPxZiKT1FGGcmjoDaSeT3YEuLkarW3uTa3oNtv8AIyT2hb23Bt53/lOx+wvjbEPWqYKrUapTFLtKfaEsU0FVZVY7hSCO7yFtrbyByb2L18Zl9HG4XEUnaoCTScFdNiVKh+8CwIOxA9ZcfZ/wg2TJWxOLI1tpp9xWIQXPc1EC5Yso5W2Xec8spZ2tJXVMuz2nXJVTZhe6Nsdja48R6SRnLsNiyCta1iH1geA1arfDadPQ3APjM3Fyebvy8X49PqIidnEiIgIiICIiAiIgIiICIiAiIgIiICcw9puFBxKlj3XogAWJ3Dvciw6A3POdPnM/bpmDYfB0KyKrEYgC7AkAFGP5qPgJXLHymlscvG7VnHpTR6ZuQ3ZBb9TpNwpHXc/jOfcdZiHxGkHcKAQOh6g+dreY5TQzDi7EO7EOU1bHQSL7Wv8AD+hIzH5ZUoFO1Ur2lNKqHmGRxqVgevOx8CCOk58fD4Zbrpny+WOo9WnhUNtun9cpmnXvsec+as9De4xSavbBFtxyIiodtus2ssy+rXPZ0qVSoeemkjubeigmdB4a9hmIrHXi2GHTY6FKvWby2JVPeSfKVtki/wDV3/8ADxmy1Mvq4b61GsT/AIKoBB/eVx7hL9xbg+1wVdefzZYeqd8fisqvD+Q4TIgTRViaoCu9RrswXkByA3JNgJZkz6lisI702HepVLC43Gg7r9oeYmbKz07zGz7KPTN6V/u/pOpUB3V9B+U5rlFIHs1PVqY+LATpgmf489tHyb6ZiImlkIiICIiAiIgIiICIiAiIgIiICJ8VaoUXJsB1Mg8ZxjQp9b/ASdbE/K7x3lVHE4JqVddSFkJAJU3DbEEb7c/jI6p7RKd7DT8Zo5xm74pByAG4t1PifdK5/SbXwx8rpzvNuBMuog1SWG42qVQFHla1z8TLnV4HpZtkFCnT09pTR2w9Qi2kh2HZk89DWCn0Db2lD44xCqg7S177A+PlOg8HcUfJMBh6RNEqtJbaWud+8eR8z8JOGVznpPJjMb04HR4XxTYs4JaNQ11JVqdiCOV2YnYLuDqO1iDOucKew2mqh8e5djv2NJiqL5M47z9Po6R6y55VxHSxb1cStFE01FodsCpesFA1X7oOlXOkbm+k7CTyHpL7sjj088tyqjhqfZUKaUk56aahQTa1yBzO3M7z3d/AX9P68Lx6zFVLqf636fjKm1W4+wNKphGevq+ZZatMoEuKgNk1F0bTT1Eaj0Um8qWFzOtTFF66HRUZKJxQI7AOO73KYsER2LBat7MFva2mdKxFdTSZnFwqsWFr3XSdYt1ut9usqOZ4rF4jAlDhlqUcXh20VKLKDRFVA1Jaqt3WA1Leojb2uF5SMsJl7Xw5bh6SOUYRvlFNAptqBva4sp1E6ht0tOhCc+yYOKaIx7yKgYi+7BQCy333N5aMJmxXaobj7XX3+Mn8Xh6UvyLyf9JqJ8q19xPqQsREQEREBERAREQEREBERAREQKj7VMr7fLK1qr0uyHbakYKTovdSSQLEE8z4T875flOMxIY0qlVgt/p7Xt4WY3n6e4vwxqYHEUwruWouNFIKztcckD3Un1n5/wCFaAp4lldGRl1WFTDdk6bsDqZWAXnbe4t7rXxqHxlXBWNcHVTJI3u1U0778l7u58p0fKqBp0kpH6qBed+Qtz6z54SxDNiKi0OyDFFLajXuVBNuZZfGe+LRqTFWW2nYjx9D1nDntumr4sk2ofHnC74wUsVSXvAdnUV9S8j3SAfO/qNMqD8L4sc3A3A0rUZiLgWsBf0nQ6dNKNWpTpGy21FQ1Q81NtasSNQFvO1jabHC2ULVr309ymwsDc3a91seW1h+E08XHPHdYfk8t8+onvZ2iHKsMqC1i61L7/OCo4c+hff/AGlypMeRG/j/ADnP/Z5llZadSoKw+R9piDTTmxZcSSKm6/NqQrArqN+e3ToqLYevvlKsyf8Ab/WZJt6dZ86rd1plhYflIHh2difD+ryAxXBmHSoK1NDTN9zTqVadh4gK2kbdLW25dJZPD3z5xFtNr2vsPM9BLSo0oxzGthcXSw9amDSrtVp0cQrXZmUCogqoFAQ6DbY81J2BlsovcWPOVJ+HkqY8ri71KqpSqYVie6tOilNKhWxBVu2csQdmDLz02E/hQynSenKdJ3HDPWN6T+WY3T3G5dD4eXpJi8rVNtQ85KZbjST2ZBNgTq6WBUWPmdW3ofCcso7YZfxJRESrqREQEREBERAREQEREBERATFpmIHjXw6spBA5HoPCca4FbtM1p6jqRkr91rlb6VI7p2+tO1GcR9nykY7DMetx+9h8O/8A+jJiKlvahg/26ilMaQ1AbLsL9uBew9ZZwO0qatIW2nYbbBfLr/OefFOXlswpViAVpYduY5ual0A8wRf3TYwI00y55m86Y+mflv20rr1nyis9VVargazkuiKWqYas271FVRvRcglgASDuL8j55D7QR8lpVa2HqUVcf8ymrVaK3YqSyi1SmLg7BSN7gm8tOG+gviSST1HM8/SamNoaSSNhp2t0FwAPwiYyl5LI08z4wLVOywxoMqi9TEVdRog9KVPSy63tYk6tIBHMmw3+Hc9OKwdDEtTINWmHKqVIvuLKSb9OsiuI+GqWNpotXUNLqylCAym2oMLgg7s3MSPxHDmMWmy/+Z1bU7qlqNJWueQdxclfIAR4rTk37XfFYi9PVTK3P0WcHRe9jsCCR6HwlfrZ/VTFNRRUqolKmXLM1Oq1SoWICnSVUBQptb6438YrLvZ+9MVHfG11q1STVbDEUkYWGlezYOBbezCx3M0Mmwgwb6V1EayWLEszNezMzHmTbnL8fH5OfNzeEmk5k+TVPlNTHYkr21XSqrTuUpUVJ0IrMLknmT1J5DYSx1aF9xzkTmfFVCnppDXVrMupKGHRqtUjaxIUWQG/NiBz8J6YWrj3NlwK01P1sTiaan9yitT4XBlLdLzG3tuYrFJRptVquEWmCWZjZQOe5mnlFPF416OIQfJMMG7S7WOJroPoAoUK0ab8zcliABZb3m5lvCD1Ky4nHOlVqZ1UqFNSKFFwdqne71WrbbWbWubL1lrAlLk6Y4aBMxEq6EREBERAREQEREBERAREQEREBOK8O1BRxmEBv3qyKD0GnB4UG/ltb1M7VODpepiqdBXNN0xvZ61Cllu3Z3AYEHYLsRJiLHSs5xmt+YA2G5ttfbn8Z85li0SlbWg5DdlH4k+U577TaGIw6LhsXpxNOppdK1ACjUDIdI7Wi2pHF2BsCoP3ZZ/ZlwVQbCF8Vl9BX7Q6Gq0FLPT0qVfTULmne52DW2Npe5ddOM47u7TlDFo9lpurch3GDbWu1regE+Mwe5JANgB0O25m1j/Zrl1Ub4SihG4aioosD46qWkyl8X8LUqTrRSpXKlSHptisU68+6GDVDsRfbykfk8e1vw+XUqwYzOKCAK9eihFl79Wmtyu4IueoJ+E9q2KR1Yq6MGCEaWU3NwNrHzM59T4aorstGkNuiJ+JtvPmtwphj/0UB6FFCMD43SxnP9ib9O36d17dObEhC2sgAqCCTa+3LfnKpmD06YapVdEU3YMzAAkc1HiTbYDc32lW4w4eo0syqUiGqKujT29SpWsCinnVY9TN7K8ko0yHWmuofRLXYoLk2p6r9mLkmy2G5k/szHeoT4Nzktqxeyqm9TFYrEBSKDaSjVF0VWZwA1wdygFMBdVtuXUzp0rXAuHtQep1dz8F2/MtLNImXl3U5YzG+M/hERJVIiICIiAiIgIiICIiAiIgIiICIiAn5/S6Z9oHI47V/wDfRB/Mzv8AecJxC24iU7f+tYfGotvxWTEVafbFhtbYYdT2g/FP1tL5w6f2Sjf/ALaflKb7WqXdw9XkKZe5Jta+jTz8wZLZBnV8FQVTduzGpuYHeZRY9T3SfIW8RJ/iUF7VfaquXD5NhirYo2vcBlpLa92HViLWHgb+sNhsV8oppiXRkq1u86MxYpp7gXcC3Im1huxkHmeUmrneIo3IesaFZWB3NNKY7Rbje5IDAAc0FyLSwLiaDVWo0XDNSJFSxue0ZizEnqbtuRYXJHQynJNYr8PecbKJMVKW4tPZDN/I8u7euo+qhDt6A7D3m3uvMeM3Xo5amO6qfGza82rHoCq+tlUfnebmF2Fp78bYULmNQj6wRj6lR/KeNJbbyc59k8V+kdN4YoaMJSB6qW/eJb9ZKzWy4fM0/wC7T+ETZmuTUeXld2kRElBERAREQEREBERAREQEREBEQYEbmue08OdLMO0Ks607jWyr9Iqt7tzGwnN19pGKxeIahTenhgHYazTZtKAXBZ3sNXopsfjLHx1laY2tRw1WnTemLEF76u1ckLYixChUYmxFyV8N9LMeBDhqRanVd6a37lau4REAv9damwI5AX390tNIeGOxT6d8ydugp0FBdz4DuDc+oHpKzWyRnxFCmTqarVQVtLEsWZmqO6v9JgupTe/1T6ST4ezLU5RaL1DexFM0wLXAsbKptuOcnsy4NxL1lxOHNOg4W16gaq42K7EVFVRpNrWPXfe0bTp45rwKlHDVRRLFnU3LtUaxAOlu8zGwJ6ePKePAGDNLLqaG+tCyuD0YWFh5adJHiDfrNtOE81NtePXzsjqT71qbTZo8B1F1kVWu/P5+qN7WB7qC9vMn3yD30huLOGqGYqKdWyst9NYMFNNebXY7aOpuD485jhGthaaDL6uIw9atVYfO0ahq1KzAaadQmxIKqNNmNu7tznhiuCKqO1JbVqhWx7Ql1OwOoqSNRt6eU9uCcrp5O5bEgI1Uin2gCKqb3Vag0Bxe19ZZxtzEU9ek3U4LrarBqZHiSwNvTT+ss2TZMuGSw3Y/SbxP6DeSIiUmMnp0y5MspquV8dJqzBvJaY/+N/1mqiWWbOeHXjazH/uEe5TpH4ATNClqZE+0yj4kCZ73k3YdYOm4BbUkH3F/hE2JgC0zNTzSIiAiIgIiICIiAiIgIiICIiAiIgVzOVHyqj/eUv8AMkVx3m6ivQwxLDVdu7t84wdaNz1+hWNvEDkQJLZ0P2qh/eUv8yQvGmUa8dhq99k0alsCGK9uabX6aS7+uoeElC35ZlNPD0xTpqAAACQN2t1Y8yeu83ZgTMhJERAr5f8A4kB4ox+CL/OONsn+UYOoq6RUABRmAIDA92/le08yt80B8Kbj4rTP6GTGbn5l/T9RJQ0uEaxbB0r37uumNV9WmnUemuq++rSq387yYMiuGT8x6PU/jJ/Wb2OraKbv9lWb4An9JFTO3LEqa3Z/tMx+JJkzwzg+1xSnpT759R9Ee8/lIfDpZRLxwZgdFA1CO9UYnf7I2X9T75lwm8noc2XjgsURE1PPIiICIiAiIgIiICIiAiIgIiICIiBXs6H7VQ/tU/4m/nPHi3azfdH4E/zmxnKk4qj3XO6bqjsos9+8wBC+8ieHGf8Aywfut+FjLCyiZmBMyoREQK4B/wAT/wAP+WJK50f2ep/Z/UTxOTH5X8p7Q206ez0pa9rX121e6e2dj9nq/wBhvygaXCT3ot5Vao+DWm9mrDRpO+rYjy6/ht75E8EvejVP/ucQPhUI/SfWZ5iAWqFhoQHc7Cw5kG3jffyk2doR+I4bpuQq3S+22439dx7pbaFEIoVdgoCgeQFh+EreR53SrujU3SoCSA1NlYXCkmxBPIdJZxK+Mi1ytnbMRElBERAREQEREBERAREQEREBERAREQMESD4oUFVv9/8ASTs0swylK4Aqa7Le2ipVp8/E02F+XWBtodhPqYRbC0zAREQE1M0QtRqKoLEowAFrk22AuQPiZtxAqeDNXC4PEEUHLmpUNOndLuXAIa+ogDUWJ1W5Gc24mzqv8lWjVwuLom2qo9RO1pVXRLin2tE3UFgtnS1iFJHO3UsdmL9q6vh8RpU2VkQOrDbcBCT8RI2rn9JTYpiFPgcPiL/wSZTVce9jPENWjmBose5XYay99Qq76Gud7sTpPjfyn6VEqGB4bGLr08ZXWonYsexpt3WNirdpUtuO8qkLcW078zLeBFuxmIiQEREBERAREQEREBERAREQEREBERAREQEREBERAREQPNp9rEQl8p/Xwn3EQgiIgIiICIiAiIgIiICIiB//2Q=="/>
          <p:cNvSpPr>
            <a:spLocks noChangeAspect="1" noChangeArrowheads="1"/>
          </p:cNvSpPr>
          <p:nvPr/>
        </p:nvSpPr>
        <p:spPr bwMode="auto">
          <a:xfrm>
            <a:off x="63500" y="-1041400"/>
            <a:ext cx="2143125" cy="2143125"/>
          </a:xfrm>
          <a:prstGeom prst="rect">
            <a:avLst/>
          </a:prstGeom>
          <a:noFill/>
          <a:ln w="9525">
            <a:noFill/>
            <a:miter lim="800000"/>
            <a:headEnd/>
            <a:tailEnd/>
          </a:ln>
        </p:spPr>
        <p:txBody>
          <a:bodyPr>
            <a:prstTxWarp prst="textNoShape">
              <a:avLst/>
            </a:prstTxWarp>
          </a:bodyPr>
          <a:lstStyle/>
          <a:p>
            <a:endParaRPr lang="en-US">
              <a:latin typeface="Calibri" pitchFamily="-111" charset="0"/>
            </a:endParaRPr>
          </a:p>
        </p:txBody>
      </p:sp>
      <p:sp>
        <p:nvSpPr>
          <p:cNvPr id="4099" name="AutoShape 4" descr="data:image/jpeg;base64,/9j/4AAQSkZJRgABAQAAAQABAAD/2wCEAAkGBhQQEBUQEhQVFRUUFRQVFhQSFxQWFRYVFxUWFBUUFBUXHCYhFxojGRQVHzIgIycqLiwtGB4xNTIqNSYrLikBCQoKDgwOGg8PGiwfHSEsLCwsKSwpLCksKSwsKSwpLCkpLCkpKSwpKSkpKSkpKSksLCkpKSksLCwpKSksKSksLP/AABEIAOEA4QMBIgACEQEDEQH/xAAcAAEAAgMBAQEAAAAAAAAAAAAABQYBBAcDAgj/xABGEAACAQIEAwUDCQUGBAcAAAABAgADEQQFEiEGMUETIlFhcQeBkRQjMkJSYqGxwSSSstHwcnOCw+HxJTNDUwgVNGSio8L/xAAZAQEAAwEBAAAAAAAAAAAAAAAAAQIEAwX/xAAiEQEBAAICAgIDAQEAAAAAAAAAAQIRAyESMQQiExRBUTL/2gAMAwEAAhEDEQA/AO4xEQEREBERAREQERED5LTBqgC9xbx6fGc69tHEi0cMuGVmWrUZXuhtpRT9bxDEEW8jOQ1M6qVCGJa5Iaysyrt1IvubX+JlLlqr447j9CYzNzXW1A/Nn/qA21c/oEdPOeuDzYp3am4+11Hqeo/Gcm4A4xNOr8mrkaKjEox2KuxBC7baSb+hM6Lr1tby5/rO2Osoy57wyW+nUDAEG4PIz6lWybMtFXs7gqTa3gTyI9ZaBK2adMMvKbZiIkLkREBERAREQEREBERAREQEREBERAREQEREBMGZiBw7j3Jji85q02NgEpb7/QCC35n33m9Q4LoBRdb2HX9Za/aBgLstSiAKxXSSdW9NW1AbEfWZpEYfFVOwVnUCobAqNxflzFri8y5+2zjn1ircRcNIEIRBbyG/x6TxyTjyrRpChiKTELsKyXLFRyFQX5+Y8By5yx4bMBXDC3IkNdWW1rjrzHmJQ85pFazoOhtuCee+xEnjzyxqObjxznbs/AeFp1qQxv0i5YL90KSp2IuCbH3ES3iVr2c4NqWWYdXQo2kkgix3ZtJI6XXSZZpq3b3WOYzHqEREhJERAREQEREBERAREQEREBERAREQEREBERATF5ma2YYnsqT1PsIzfuqT+kUUrinOkbGNRVu9SpKSBa5uSWA33IuvoTI6jmKuQOVwLK2xIO/pfcHnOU5zxDUTMVxKEkodTcrupPzgPkQT8fKXvJOOcNi20UQ4exJVlAIA8wSD7ply/wBb+OyTxvtPVmPIbCb3C/DaVqvyh1UhSdjoJ1A2GoDcCwvvz2kY1Q8zsOZ8Z9cJazRXEglHcuTbydlAtyOyjnI4tXJPNdYdOnAwDPzpx/7VK9aoq4XGk0SqvakppMrgkFWOkMw2Dc7d7raR+Ue2jMcPXWrVrHEJYhqNTQqsLHfUiXUgkG/labvC6287fen6ciU/gv2n4PMwAjilW5dhVKioTa96e/zg57jfbcCW+8olmIiAiIgIiICIiAiIgIiICIiAiIgIiICIiAnLfbNnVamaGFpm4r6rqCQSQ1rtbmoBv7jOpTj/ALVcKzY+nW5djSplL2IN3Ytb42v5Cc+S6xdOObycrTL71XVnF2UgkbWAALADp/vJbhrKOxq6uVuRHhf/AE5Teq8NKaxNzYgt5AML3bwBOpb/AHenObNOumHdRUYC5FmHRSQLbe4zJct9Rsk13V8w1IMuq9wRIT2gZycNlDpTsHq1OwHQgOGdyPPSCP8AFNPFcfYPB1r0a3b4eqNRpUkfXh6v1tOoKppvubarqb225UTjXjdsa9qQKUEqLVTWLVNYQJdrEi177TTxcWWOTPy8uOWKBwWT1HQ1AhKg2L27urnpDdTbew6AmfGc5dVoPoq02Qj7Q2P3lPJhsdxLLlmeYatTL4qpUVxVZtNEADSxLAUyXBRByCi4HgL3MPxZiKT1FGGcmjoDaSeT3YEuLkarW3uTa3oNtv8AIyT2hb23Bt53/lOx+wvjbEPWqYKrUapTFLtKfaEsU0FVZVY7hSCO7yFtrbyByb2L18Zl9HG4XEUnaoCTScFdNiVKh+8CwIOxA9ZcfZ/wg2TJWxOLI1tpp9xWIQXPc1EC5Yso5W2Xec8spZ2tJXVMuz2nXJVTZhe6Nsdja48R6SRnLsNiyCta1iH1geA1arfDadPQ3APjM3Fyebvy8X49PqIidnEiIgIiICIiAiIgIiICIiAiIgIiICcw9puFBxKlj3XogAWJ3Dvciw6A3POdPnM/bpmDYfB0KyKrEYgC7AkAFGP5qPgJXLHymlscvG7VnHpTR6ZuQ3ZBb9TpNwpHXc/jOfcdZiHxGkHcKAQOh6g+dreY5TQzDi7EO7EOU1bHQSL7Wv8AD+hIzH5ZUoFO1Ur2lNKqHmGRxqVgevOx8CCOk58fD4Zbrpny+WOo9WnhUNtun9cpmnXvsec+as9De4xSavbBFtxyIiodtus2ssy+rXPZ0qVSoeemkjubeigmdB4a9hmIrHXi2GHTY6FKvWby2JVPeSfKVtki/wDV3/8ADxmy1Mvq4b61GsT/AIKoBB/eVx7hL9xbg+1wVdefzZYeqd8fisqvD+Q4TIgTRViaoCu9RrswXkByA3JNgJZkz6lisI702HepVLC43Gg7r9oeYmbKz07zGz7KPTN6V/u/pOpUB3V9B+U5rlFIHs1PVqY+LATpgmf489tHyb6ZiImlkIiICIiAiIgIiICIiAiIgIiICJ8VaoUXJsB1Mg8ZxjQp9b/ASdbE/K7x3lVHE4JqVddSFkJAJU3DbEEb7c/jI6p7RKd7DT8Zo5xm74pByAG4t1PifdK5/SbXwx8rpzvNuBMuog1SWG42qVQFHla1z8TLnV4HpZtkFCnT09pTR2w9Qi2kh2HZk89DWCn0Db2lD44xCqg7S177A+PlOg8HcUfJMBh6RNEqtJbaWud+8eR8z8JOGVznpPJjMb04HR4XxTYs4JaNQ11JVqdiCOV2YnYLuDqO1iDOucKew2mqh8e5djv2NJiqL5M47z9Po6R6y55VxHSxb1cStFE01FodsCpesFA1X7oOlXOkbm+k7CTyHpL7sjj088tyqjhqfZUKaUk56aahQTa1yBzO3M7z3d/AX9P68Lx6zFVLqf636fjKm1W4+wNKphGevq+ZZatMoEuKgNk1F0bTT1Eaj0Um8qWFzOtTFF66HRUZKJxQI7AOO73KYsER2LBat7MFva2mdKxFdTSZnFwqsWFr3XSdYt1ut9usqOZ4rF4jAlDhlqUcXh20VKLKDRFVA1Jaqt3WA1Leojb2uF5SMsJl7Xw5bh6SOUYRvlFNAptqBva4sp1E6ht0tOhCc+yYOKaIx7yKgYi+7BQCy333N5aMJmxXaobj7XX3+Mn8Xh6UvyLyf9JqJ8q19xPqQsREQEREBERAREQEREBERAREQKj7VMr7fLK1qr0uyHbakYKTovdSSQLEE8z4T875flOMxIY0qlVgt/p7Xt4WY3n6e4vwxqYHEUwruWouNFIKztcckD3Un1n5/wCFaAp4lldGRl1WFTDdk6bsDqZWAXnbe4t7rXxqHxlXBWNcHVTJI3u1U0778l7u58p0fKqBp0kpH6qBed+Qtz6z54SxDNiKi0OyDFFLajXuVBNuZZfGe+LRqTFWW2nYjx9D1nDntumr4sk2ofHnC74wUsVSXvAdnUV9S8j3SAfO/qNMqD8L4sc3A3A0rUZiLgWsBf0nQ6dNKNWpTpGy21FQ1Q81NtasSNQFvO1jabHC2ULVr309ymwsDc3a91seW1h+E08XHPHdYfk8t8+onvZ2iHKsMqC1i61L7/OCo4c+hff/AGlypMeRG/j/ADnP/Z5llZadSoKw+R9piDTTmxZcSSKm6/NqQrArqN+e3ToqLYevvlKsyf8Ab/WZJt6dZ86rd1plhYflIHh2difD+ryAxXBmHSoK1NDTN9zTqVadh4gK2kbdLW25dJZPD3z5xFtNr2vsPM9BLSo0oxzGthcXSw9amDSrtVp0cQrXZmUCogqoFAQ6DbY81J2BlsovcWPOVJ+HkqY8ri71KqpSqYVie6tOilNKhWxBVu2csQdmDLz02E/hQynSenKdJ3HDPWN6T+WY3T3G5dD4eXpJi8rVNtQ85KZbjST2ZBNgTq6WBUWPmdW3ofCcso7YZfxJRESrqREQEREBERAREQEREBERATFpmIHjXw6spBA5HoPCca4FbtM1p6jqRkr91rlb6VI7p2+tO1GcR9nykY7DMetx+9h8O/8A+jJiKlvahg/26ilMaQ1AbLsL9uBew9ZZwO0qatIW2nYbbBfLr/OefFOXlswpViAVpYduY5ual0A8wRf3TYwI00y55m86Y+mflv20rr1nyis9VVargazkuiKWqYas271FVRvRcglgASDuL8j55D7QR8lpVa2HqUVcf8ymrVaK3YqSyi1SmLg7BSN7gm8tOG+gviSST1HM8/SamNoaSSNhp2t0FwAPwiYyl5LI08z4wLVOywxoMqi9TEVdRog9KVPSy63tYk6tIBHMmw3+Hc9OKwdDEtTINWmHKqVIvuLKSb9OsiuI+GqWNpotXUNLqylCAym2oMLgg7s3MSPxHDmMWmy/+Z1bU7qlqNJWueQdxclfIAR4rTk37XfFYi9PVTK3P0WcHRe9jsCCR6HwlfrZ/VTFNRRUqolKmXLM1Oq1SoWICnSVUBQptb6438YrLvZ+9MVHfG11q1STVbDEUkYWGlezYOBbezCx3M0Mmwgwb6V1EayWLEszNezMzHmTbnL8fH5OfNzeEmk5k+TVPlNTHYkr21XSqrTuUpUVJ0IrMLknmT1J5DYSx1aF9xzkTmfFVCnppDXVrMupKGHRqtUjaxIUWQG/NiBz8J6YWrj3NlwK01P1sTiaan9yitT4XBlLdLzG3tuYrFJRptVquEWmCWZjZQOe5mnlFPF416OIQfJMMG7S7WOJroPoAoUK0ab8zcliABZb3m5lvCD1Ky4nHOlVqZ1UqFNSKFFwdqne71WrbbWbWubL1lrAlLk6Y4aBMxEq6EREBERAREQEREBERAREQEREBOK8O1BRxmEBv3qyKD0GnB4UG/ltb1M7VODpepiqdBXNN0xvZ61Cllu3Z3AYEHYLsRJiLHSs5xmt+YA2G5ttfbn8Z85li0SlbWg5DdlH4k+U577TaGIw6LhsXpxNOppdK1ACjUDIdI7Wi2pHF2BsCoP3ZZ/ZlwVQbCF8Vl9BX7Q6Gq0FLPT0qVfTULmne52DW2Npe5ddOM47u7TlDFo9lpurch3GDbWu1regE+Mwe5JANgB0O25m1j/Zrl1Ub4SihG4aioosD46qWkyl8X8LUqTrRSpXKlSHptisU68+6GDVDsRfbykfk8e1vw+XUqwYzOKCAK9eihFl79Wmtyu4IueoJ+E9q2KR1Yq6MGCEaWU3NwNrHzM59T4aorstGkNuiJ+JtvPmtwphj/0UB6FFCMD43SxnP9ib9O36d17dObEhC2sgAqCCTa+3LfnKpmD06YapVdEU3YMzAAkc1HiTbYDc32lW4w4eo0syqUiGqKujT29SpWsCinnVY9TN7K8ko0yHWmuofRLXYoLk2p6r9mLkmy2G5k/szHeoT4Nzktqxeyqm9TFYrEBSKDaSjVF0VWZwA1wdygFMBdVtuXUzp0rXAuHtQep1dz8F2/MtLNImXl3U5YzG+M/hERJVIiICIiAiIgIiICIiAiIgIiICIiAn5/S6Z9oHI47V/wDfRB/Mzv8AecJxC24iU7f+tYfGotvxWTEVafbFhtbYYdT2g/FP1tL5w6f2Sjf/ALaflKb7WqXdw9XkKZe5Jta+jTz8wZLZBnV8FQVTduzGpuYHeZRY9T3SfIW8RJ/iUF7VfaquXD5NhirYo2vcBlpLa92HViLWHgb+sNhsV8oppiXRkq1u86MxYpp7gXcC3Im1huxkHmeUmrneIo3IesaFZWB3NNKY7Rbje5IDAAc0FyLSwLiaDVWo0XDNSJFSxue0ZizEnqbtuRYXJHQynJNYr8PecbKJMVKW4tPZDN/I8u7euo+qhDt6A7D3m3uvMeM3Xo5amO6qfGza82rHoCq+tlUfnebmF2Fp78bYULmNQj6wRj6lR/KeNJbbyc59k8V+kdN4YoaMJSB6qW/eJb9ZKzWy4fM0/wC7T+ETZmuTUeXld2kRElBERAREQEREBERAREQEREBEQYEbmue08OdLMO0Ks607jWyr9Iqt7tzGwnN19pGKxeIahTenhgHYazTZtKAXBZ3sNXopsfjLHx1laY2tRw1WnTemLEF76u1ckLYixChUYmxFyV8N9LMeBDhqRanVd6a37lau4REAv9damwI5AX390tNIeGOxT6d8ydugp0FBdz4DuDc+oHpKzWyRnxFCmTqarVQVtLEsWZmqO6v9JgupTe/1T6ST4ezLU5RaL1DexFM0wLXAsbKptuOcnsy4NxL1lxOHNOg4W16gaq42K7EVFVRpNrWPXfe0bTp45rwKlHDVRRLFnU3LtUaxAOlu8zGwJ6ePKePAGDNLLqaG+tCyuD0YWFh5adJHiDfrNtOE81NtePXzsjqT71qbTZo8B1F1kVWu/P5+qN7WB7qC9vMn3yD30huLOGqGYqKdWyst9NYMFNNebXY7aOpuD485jhGthaaDL6uIw9atVYfO0ahq1KzAaadQmxIKqNNmNu7tznhiuCKqO1JbVqhWx7Ql1OwOoqSNRt6eU9uCcrp5O5bEgI1Uin2gCKqb3Vag0Bxe19ZZxtzEU9ek3U4LrarBqZHiSwNvTT+ss2TZMuGSw3Y/SbxP6DeSIiUmMnp0y5MspquV8dJqzBvJaY/+N/1mqiWWbOeHXjazH/uEe5TpH4ATNClqZE+0yj4kCZ73k3YdYOm4BbUkH3F/hE2JgC0zNTzSIiAiIgIiICIiAiIgIiICIiAiIgVzOVHyqj/eUv8AMkVx3m6ivQwxLDVdu7t84wdaNz1+hWNvEDkQJLZ0P2qh/eUv8yQvGmUa8dhq99k0alsCGK9uabX6aS7+uoeElC35ZlNPD0xTpqAAACQN2t1Y8yeu83ZgTMhJERAr5f8A4kB4ox+CL/OONsn+UYOoq6RUABRmAIDA92/le08yt80B8Kbj4rTP6GTGbn5l/T9RJQ0uEaxbB0r37uumNV9WmnUemuq++rSq387yYMiuGT8x6PU/jJ/Wb2OraKbv9lWb4An9JFTO3LEqa3Z/tMx+JJkzwzg+1xSnpT759R9Ee8/lIfDpZRLxwZgdFA1CO9UYnf7I2X9T75lwm8noc2XjgsURE1PPIiICIiAiIgIiICIiAiIgIiICIiBXs6H7VQ/tU/4m/nPHi3azfdH4E/zmxnKk4qj3XO6bqjsos9+8wBC+8ieHGf8Aywfut+FjLCyiZmBMyoREQK4B/wAT/wAP+WJK50f2ep/Z/UTxOTH5X8p7Q206ez0pa9rX121e6e2dj9nq/wBhvygaXCT3ot5Vao+DWm9mrDRpO+rYjy6/ht75E8EvejVP/ucQPhUI/SfWZ5iAWqFhoQHc7Cw5kG3jffyk2doR+I4bpuQq3S+22439dx7pbaFEIoVdgoCgeQFh+EreR53SrujU3SoCSA1NlYXCkmxBPIdJZxK+Mi1ytnbMRElBERAREQEREBERAREQEREBERAREQMESD4oUFVv9/8ASTs0swylK4Aqa7Le2ipVp8/E02F+XWBtodhPqYRbC0zAREQE1M0QtRqKoLEowAFrk22AuQPiZtxAqeDNXC4PEEUHLmpUNOndLuXAIa+ogDUWJ1W5Gc24mzqv8lWjVwuLom2qo9RO1pVXRLin2tE3UFgtnS1iFJHO3UsdmL9q6vh8RpU2VkQOrDbcBCT8RI2rn9JTYpiFPgcPiL/wSZTVce9jPENWjmBose5XYay99Qq76Gud7sTpPjfyn6VEqGB4bGLr08ZXWonYsexpt3WNirdpUtuO8qkLcW078zLeBFuxmIiQEREBERAREQEREBERAREQEREBERAREQEREBERAREQPNp9rEQl8p/Xwn3EQgiIgIiICIiAiIgIiICIiB//2Q=="/>
          <p:cNvSpPr>
            <a:spLocks noChangeAspect="1" noChangeArrowheads="1"/>
          </p:cNvSpPr>
          <p:nvPr/>
        </p:nvSpPr>
        <p:spPr bwMode="auto">
          <a:xfrm>
            <a:off x="63500" y="-1041400"/>
            <a:ext cx="2143125" cy="2143125"/>
          </a:xfrm>
          <a:prstGeom prst="rect">
            <a:avLst/>
          </a:prstGeom>
          <a:noFill/>
          <a:ln w="9525">
            <a:noFill/>
            <a:miter lim="800000"/>
            <a:headEnd/>
            <a:tailEnd/>
          </a:ln>
        </p:spPr>
        <p:txBody>
          <a:bodyPr>
            <a:prstTxWarp prst="textNoShape">
              <a:avLst/>
            </a:prstTxWarp>
          </a:bodyPr>
          <a:lstStyle/>
          <a:p>
            <a:endParaRPr lang="en-US">
              <a:latin typeface="Calibri" pitchFamily="-111" charset="0"/>
            </a:endParaRPr>
          </a:p>
        </p:txBody>
      </p:sp>
      <p:sp>
        <p:nvSpPr>
          <p:cNvPr id="4100" name="AutoShape 6" descr="data:image/jpeg;base64,/9j/4AAQSkZJRgABAQAAAQABAAD/2wCEAAkGBhQQEBUQEhQVFRUUFRQVFhQSFxQWFRYVFxUWFBUUFBUXHCYhFxojGRQVHzIgIycqLiwtGB4xNTIqNSYrLikBCQoKDgwOGg8PGiwfHSEsLCwsKSwpLCksKSwsKSwpLCkpLCkpKSwpKSkpKSkpKSksLCkpKSksLCwpKSksKSksLP/AABEIAOEA4QMBIgACEQEDEQH/xAAcAAEAAgMBAQEAAAAAAAAAAAAABQYBBAcDAgj/xABGEAACAQIEAwUDCQUGBAcAAAABAgADEQQFEiEGMUETIlFhcQeBkRQjMkJSYqGxwSSSstHwcnOCw+HxJTNDUwgVNGSio8L/xAAZAQEAAwEBAAAAAAAAAAAAAAAAAQIEAwX/xAAiEQEBAAICAgIDAQEAAAAAAAAAAQIRAyESMQQiExRBUTL/2gAMAwEAAhEDEQA/AO4xEQEREBERAREQERED5LTBqgC9xbx6fGc69tHEi0cMuGVmWrUZXuhtpRT9bxDEEW8jOQ1M6qVCGJa5Iaysyrt1IvubX+JlLlqr447j9CYzNzXW1A/Nn/qA21c/oEdPOeuDzYp3am4+11Hqeo/Gcm4A4xNOr8mrkaKjEox2KuxBC7baSb+hM6Lr1tby5/rO2Osoy57wyW+nUDAEG4PIz6lWybMtFXs7gqTa3gTyI9ZaBK2adMMvKbZiIkLkREBERAREQEREBERAREQEREBERAREQEREBMGZiBw7j3Jji85q02NgEpb7/QCC35n33m9Q4LoBRdb2HX9Za/aBgLstSiAKxXSSdW9NW1AbEfWZpEYfFVOwVnUCobAqNxflzFri8y5+2zjn1ircRcNIEIRBbyG/x6TxyTjyrRpChiKTELsKyXLFRyFQX5+Y8By5yx4bMBXDC3IkNdWW1rjrzHmJQ85pFazoOhtuCee+xEnjzyxqObjxznbs/AeFp1qQxv0i5YL90KSp2IuCbH3ES3iVr2c4NqWWYdXQo2kkgix3ZtJI6XXSZZpq3b3WOYzHqEREhJERAREQEREBERAREQEREBERAREQEREBERATF5ma2YYnsqT1PsIzfuqT+kUUrinOkbGNRVu9SpKSBa5uSWA33IuvoTI6jmKuQOVwLK2xIO/pfcHnOU5zxDUTMVxKEkodTcrupPzgPkQT8fKXvJOOcNi20UQ4exJVlAIA8wSD7ply/wBb+OyTxvtPVmPIbCb3C/DaVqvyh1UhSdjoJ1A2GoDcCwvvz2kY1Q8zsOZ8Z9cJazRXEglHcuTbydlAtyOyjnI4tXJPNdYdOnAwDPzpx/7VK9aoq4XGk0SqvakppMrgkFWOkMw2Dc7d7raR+Ue2jMcPXWrVrHEJYhqNTQqsLHfUiXUgkG/labvC6287fen6ciU/gv2n4PMwAjilW5dhVKioTa96e/zg57jfbcCW+8olmIiAiIgIiICIiAiIgIiICIiAiIgIiICIiAnLfbNnVamaGFpm4r6rqCQSQ1rtbmoBv7jOpTj/ALVcKzY+nW5djSplL2IN3Ytb42v5Cc+S6xdOObycrTL71XVnF2UgkbWAALADp/vJbhrKOxq6uVuRHhf/AE5Teq8NKaxNzYgt5AML3bwBOpb/AHenObNOumHdRUYC5FmHRSQLbe4zJct9Rsk13V8w1IMuq9wRIT2gZycNlDpTsHq1OwHQgOGdyPPSCP8AFNPFcfYPB1r0a3b4eqNRpUkfXh6v1tOoKppvubarqb225UTjXjdsa9qQKUEqLVTWLVNYQJdrEi177TTxcWWOTPy8uOWKBwWT1HQ1AhKg2L27urnpDdTbew6AmfGc5dVoPoq02Qj7Q2P3lPJhsdxLLlmeYatTL4qpUVxVZtNEADSxLAUyXBRByCi4HgL3MPxZiKT1FGGcmjoDaSeT3YEuLkarW3uTa3oNtv8AIyT2hb23Bt53/lOx+wvjbEPWqYKrUapTFLtKfaEsU0FVZVY7hSCO7yFtrbyByb2L18Zl9HG4XEUnaoCTScFdNiVKh+8CwIOxA9ZcfZ/wg2TJWxOLI1tpp9xWIQXPc1EC5Yso5W2Xec8spZ2tJXVMuz2nXJVTZhe6Nsdja48R6SRnLsNiyCta1iH1geA1arfDadPQ3APjM3Fyebvy8X49PqIidnEiIgIiICIiAiIgIiICIiAiIgIiICcw9puFBxKlj3XogAWJ3Dvciw6A3POdPnM/bpmDYfB0KyKrEYgC7AkAFGP5qPgJXLHymlscvG7VnHpTR6ZuQ3ZBb9TpNwpHXc/jOfcdZiHxGkHcKAQOh6g+dreY5TQzDi7EO7EOU1bHQSL7Wv8AD+hIzH5ZUoFO1Ur2lNKqHmGRxqVgevOx8CCOk58fD4Zbrpny+WOo9WnhUNtun9cpmnXvsec+as9De4xSavbBFtxyIiodtus2ssy+rXPZ0qVSoeemkjubeigmdB4a9hmIrHXi2GHTY6FKvWby2JVPeSfKVtki/wDV3/8ADxmy1Mvq4b61GsT/AIKoBB/eVx7hL9xbg+1wVdefzZYeqd8fisqvD+Q4TIgTRViaoCu9RrswXkByA3JNgJZkz6lisI702HepVLC43Gg7r9oeYmbKz07zGz7KPTN6V/u/pOpUB3V9B+U5rlFIHs1PVqY+LATpgmf489tHyb6ZiImlkIiICIiAiIgIiICIiAiIgIiICJ8VaoUXJsB1Mg8ZxjQp9b/ASdbE/K7x3lVHE4JqVddSFkJAJU3DbEEb7c/jI6p7RKd7DT8Zo5xm74pByAG4t1PifdK5/SbXwx8rpzvNuBMuog1SWG42qVQFHla1z8TLnV4HpZtkFCnT09pTR2w9Qi2kh2HZk89DWCn0Db2lD44xCqg7S177A+PlOg8HcUfJMBh6RNEqtJbaWud+8eR8z8JOGVznpPJjMb04HR4XxTYs4JaNQ11JVqdiCOV2YnYLuDqO1iDOucKew2mqh8e5djv2NJiqL5M47z9Po6R6y55VxHSxb1cStFE01FodsCpesFA1X7oOlXOkbm+k7CTyHpL7sjj088tyqjhqfZUKaUk56aahQTa1yBzO3M7z3d/AX9P68Lx6zFVLqf636fjKm1W4+wNKphGevq+ZZatMoEuKgNk1F0bTT1Eaj0Um8qWFzOtTFF66HRUZKJxQI7AOO73KYsER2LBat7MFva2mdKxFdTSZnFwqsWFr3XSdYt1ut9usqOZ4rF4jAlDhlqUcXh20VKLKDRFVA1Jaqt3WA1Leojb2uF5SMsJl7Xw5bh6SOUYRvlFNAptqBva4sp1E6ht0tOhCc+yYOKaIx7yKgYi+7BQCy333N5aMJmxXaobj7XX3+Mn8Xh6UvyLyf9JqJ8q19xPqQsREQEREBERAREQEREBERAREQKj7VMr7fLK1qr0uyHbakYKTovdSSQLEE8z4T875flOMxIY0qlVgt/p7Xt4WY3n6e4vwxqYHEUwruWouNFIKztcckD3Un1n5/wCFaAp4lldGRl1WFTDdk6bsDqZWAXnbe4t7rXxqHxlXBWNcHVTJI3u1U0778l7u58p0fKqBp0kpH6qBed+Qtz6z54SxDNiKi0OyDFFLajXuVBNuZZfGe+LRqTFWW2nYjx9D1nDntumr4sk2ofHnC74wUsVSXvAdnUV9S8j3SAfO/qNMqD8L4sc3A3A0rUZiLgWsBf0nQ6dNKNWpTpGy21FQ1Q81NtasSNQFvO1jabHC2ULVr309ymwsDc3a91seW1h+E08XHPHdYfk8t8+onvZ2iHKsMqC1i61L7/OCo4c+hff/AGlypMeRG/j/ADnP/Z5llZadSoKw+R9piDTTmxZcSSKm6/NqQrArqN+e3ToqLYevvlKsyf8Ab/WZJt6dZ86rd1plhYflIHh2difD+ryAxXBmHSoK1NDTN9zTqVadh4gK2kbdLW25dJZPD3z5xFtNr2vsPM9BLSo0oxzGthcXSw9amDSrtVp0cQrXZmUCogqoFAQ6DbY81J2BlsovcWPOVJ+HkqY8ri71KqpSqYVie6tOilNKhWxBVu2csQdmDLz02E/hQynSenKdJ3HDPWN6T+WY3T3G5dD4eXpJi8rVNtQ85KZbjST2ZBNgTq6WBUWPmdW3ofCcso7YZfxJRESrqREQEREBERAREQEREBERATFpmIHjXw6spBA5HoPCca4FbtM1p6jqRkr91rlb6VI7p2+tO1GcR9nykY7DMetx+9h8O/8A+jJiKlvahg/26ilMaQ1AbLsL9uBew9ZZwO0qatIW2nYbbBfLr/OefFOXlswpViAVpYduY5ual0A8wRf3TYwI00y55m86Y+mflv20rr1nyis9VVargazkuiKWqYas271FVRvRcglgASDuL8j55D7QR8lpVa2HqUVcf8ymrVaK3YqSyi1SmLg7BSN7gm8tOG+gviSST1HM8/SamNoaSSNhp2t0FwAPwiYyl5LI08z4wLVOywxoMqi9TEVdRog9KVPSy63tYk6tIBHMmw3+Hc9OKwdDEtTINWmHKqVIvuLKSb9OsiuI+GqWNpotXUNLqylCAym2oMLgg7s3MSPxHDmMWmy/+Z1bU7qlqNJWueQdxclfIAR4rTk37XfFYi9PVTK3P0WcHRe9jsCCR6HwlfrZ/VTFNRRUqolKmXLM1Oq1SoWICnSVUBQptb6438YrLvZ+9MVHfG11q1STVbDEUkYWGlezYOBbezCx3M0Mmwgwb6V1EayWLEszNezMzHmTbnL8fH5OfNzeEmk5k+TVPlNTHYkr21XSqrTuUpUVJ0IrMLknmT1J5DYSx1aF9xzkTmfFVCnppDXVrMupKGHRqtUjaxIUWQG/NiBz8J6YWrj3NlwK01P1sTiaan9yitT4XBlLdLzG3tuYrFJRptVquEWmCWZjZQOe5mnlFPF416OIQfJMMG7S7WOJroPoAoUK0ab8zcliABZb3m5lvCD1Ky4nHOlVqZ1UqFNSKFFwdqne71WrbbWbWubL1lrAlLk6Y4aBMxEq6EREBERAREQEREBERAREQEREBOK8O1BRxmEBv3qyKD0GnB4UG/ltb1M7VODpepiqdBXNN0xvZ61Cllu3Z3AYEHYLsRJiLHSs5xmt+YA2G5ttfbn8Z85li0SlbWg5DdlH4k+U577TaGIw6LhsXpxNOppdK1ACjUDIdI7Wi2pHF2BsCoP3ZZ/ZlwVQbCF8Vl9BX7Q6Gq0FLPT0qVfTULmne52DW2Npe5ddOM47u7TlDFo9lpurch3GDbWu1regE+Mwe5JANgB0O25m1j/Zrl1Ub4SihG4aioosD46qWkyl8X8LUqTrRSpXKlSHptisU68+6GDVDsRfbykfk8e1vw+XUqwYzOKCAK9eihFl79Wmtyu4IueoJ+E9q2KR1Yq6MGCEaWU3NwNrHzM59T4aorstGkNuiJ+JtvPmtwphj/0UB6FFCMD43SxnP9ib9O36d17dObEhC2sgAqCCTa+3LfnKpmD06YapVdEU3YMzAAkc1HiTbYDc32lW4w4eo0syqUiGqKujT29SpWsCinnVY9TN7K8ko0yHWmuofRLXYoLk2p6r9mLkmy2G5k/szHeoT4Nzktqxeyqm9TFYrEBSKDaSjVF0VWZwA1wdygFMBdVtuXUzp0rXAuHtQep1dz8F2/MtLNImXl3U5YzG+M/hERJVIiICIiAiIgIiICIiAiIgIiICIiAn5/S6Z9oHI47V/wDfRB/Mzv8AecJxC24iU7f+tYfGotvxWTEVafbFhtbYYdT2g/FP1tL5w6f2Sjf/ALaflKb7WqXdw9XkKZe5Jta+jTz8wZLZBnV8FQVTduzGpuYHeZRY9T3SfIW8RJ/iUF7VfaquXD5NhirYo2vcBlpLa92HViLWHgb+sNhsV8oppiXRkq1u86MxYpp7gXcC3Im1huxkHmeUmrneIo3IesaFZWB3NNKY7Rbje5IDAAc0FyLSwLiaDVWo0XDNSJFSxue0ZizEnqbtuRYXJHQynJNYr8PecbKJMVKW4tPZDN/I8u7euo+qhDt6A7D3m3uvMeM3Xo5amO6qfGza82rHoCq+tlUfnebmF2Fp78bYULmNQj6wRj6lR/KeNJbbyc59k8V+kdN4YoaMJSB6qW/eJb9ZKzWy4fM0/wC7T+ETZmuTUeXld2kRElBERAREQEREBERAREQEREBEQYEbmue08OdLMO0Ks607jWyr9Iqt7tzGwnN19pGKxeIahTenhgHYazTZtKAXBZ3sNXopsfjLHx1laY2tRw1WnTemLEF76u1ckLYixChUYmxFyV8N9LMeBDhqRanVd6a37lau4REAv9damwI5AX390tNIeGOxT6d8ydugp0FBdz4DuDc+oHpKzWyRnxFCmTqarVQVtLEsWZmqO6v9JgupTe/1T6ST4ezLU5RaL1DexFM0wLXAsbKptuOcnsy4NxL1lxOHNOg4W16gaq42K7EVFVRpNrWPXfe0bTp45rwKlHDVRRLFnU3LtUaxAOlu8zGwJ6ePKePAGDNLLqaG+tCyuD0YWFh5adJHiDfrNtOE81NtePXzsjqT71qbTZo8B1F1kVWu/P5+qN7WB7qC9vMn3yD30huLOGqGYqKdWyst9NYMFNNebXY7aOpuD485jhGthaaDL6uIw9atVYfO0ahq1KzAaadQmxIKqNNmNu7tznhiuCKqO1JbVqhWx7Ql1OwOoqSNRt6eU9uCcrp5O5bEgI1Uin2gCKqb3Vag0Bxe19ZZxtzEU9ek3U4LrarBqZHiSwNvTT+ss2TZMuGSw3Y/SbxP6DeSIiUmMnp0y5MspquV8dJqzBvJaY/+N/1mqiWWbOeHXjazH/uEe5TpH4ATNClqZE+0yj4kCZ73k3YdYOm4BbUkH3F/hE2JgC0zNTzSIiAiIgIiICIiAiIgIiICIiAiIgVzOVHyqj/eUv8AMkVx3m6ivQwxLDVdu7t84wdaNz1+hWNvEDkQJLZ0P2qh/eUv8yQvGmUa8dhq99k0alsCGK9uabX6aS7+uoeElC35ZlNPD0xTpqAAACQN2t1Y8yeu83ZgTMhJERAr5f8A4kB4ox+CL/OONsn+UYOoq6RUABRmAIDA92/le08yt80B8Kbj4rTP6GTGbn5l/T9RJQ0uEaxbB0r37uumNV9WmnUemuq++rSq387yYMiuGT8x6PU/jJ/Wb2OraKbv9lWb4An9JFTO3LEqa3Z/tMx+JJkzwzg+1xSnpT759R9Ee8/lIfDpZRLxwZgdFA1CO9UYnf7I2X9T75lwm8noc2XjgsURE1PPIiICIiAiIgIiICIiAiIgIiICIiBXs6H7VQ/tU/4m/nPHi3azfdH4E/zmxnKk4qj3XO6bqjsos9+8wBC+8ieHGf8Aywfut+FjLCyiZmBMyoREQK4B/wAT/wAP+WJK50f2ep/Z/UTxOTH5X8p7Q206ez0pa9rX121e6e2dj9nq/wBhvygaXCT3ot5Vao+DWm9mrDRpO+rYjy6/ht75E8EvejVP/ucQPhUI/SfWZ5iAWqFhoQHc7Cw5kG3jffyk2doR+I4bpuQq3S+22439dx7pbaFEIoVdgoCgeQFh+EreR53SrujU3SoCSA1NlYXCkmxBPIdJZxK+Mi1ytnbMRElBERAREQEREBERAREQEREBERAREQMESD4oUFVv9/8ASTs0swylK4Aqa7Le2ipVp8/E02F+XWBtodhPqYRbC0zAREQE1M0QtRqKoLEowAFrk22AuQPiZtxAqeDNXC4PEEUHLmpUNOndLuXAIa+ogDUWJ1W5Gc24mzqv8lWjVwuLom2qo9RO1pVXRLin2tE3UFgtnS1iFJHO3UsdmL9q6vh8RpU2VkQOrDbcBCT8RI2rn9JTYpiFPgcPiL/wSZTVce9jPENWjmBose5XYay99Qq76Gud7sTpPjfyn6VEqGB4bGLr08ZXWonYsexpt3WNirdpUtuO8qkLcW078zLeBFuxmIiQEREBERAREQEREBERAREQEREBERAREQEREBERAREQPNp9rEQl8p/Xwn3EQgiIgIiICIiAiIgIiICIiB//2Q=="/>
          <p:cNvSpPr>
            <a:spLocks noChangeAspect="1" noChangeArrowheads="1"/>
          </p:cNvSpPr>
          <p:nvPr/>
        </p:nvSpPr>
        <p:spPr bwMode="auto">
          <a:xfrm>
            <a:off x="63500" y="-1041400"/>
            <a:ext cx="2143125" cy="2143125"/>
          </a:xfrm>
          <a:prstGeom prst="rect">
            <a:avLst/>
          </a:prstGeom>
          <a:noFill/>
          <a:ln w="9525">
            <a:noFill/>
            <a:miter lim="800000"/>
            <a:headEnd/>
            <a:tailEnd/>
          </a:ln>
        </p:spPr>
        <p:txBody>
          <a:bodyPr>
            <a:prstTxWarp prst="textNoShape">
              <a:avLst/>
            </a:prstTxWarp>
          </a:bodyPr>
          <a:lstStyle/>
          <a:p>
            <a:endParaRPr lang="en-US">
              <a:latin typeface="Calibri" pitchFamily="-111" charset="0"/>
            </a:endParaRPr>
          </a:p>
        </p:txBody>
      </p:sp>
      <p:sp>
        <p:nvSpPr>
          <p:cNvPr id="4101" name="AutoShape 8" descr="data:image/jpeg;base64,/9j/4AAQSkZJRgABAQAAAQABAAD/2wCEAAkGBhQQEBUQEhQVFRUUFRQVFhQSFxQWFRYVFxUWFBUUFBUXHCYhFxojGRQVHzIgIycqLiwtGB4xNTIqNSYrLikBCQoKDgwOGg8PGiwfHSEsLCwsKSwpLCksKSwsKSwpLCkpLCkpKSwpKSkpKSkpKSksLCkpKSksLCwpKSksKSksLP/AABEIAOEA4QMBIgACEQEDEQH/xAAcAAEAAgMBAQEAAAAAAAAAAAAABQYBBAcDAgj/xABGEAACAQIEAwUDCQUGBAcAAAABAgADEQQFEiEGMUETIlFhcQeBkRQjMkJSYqGxwSSSstHwcnOCw+HxJTNDUwgVNGSio8L/xAAZAQEAAwEBAAAAAAAAAAAAAAAAAQIEAwX/xAAiEQEBAAICAgIDAQEAAAAAAAAAAQIRAyESMQQiExRBUTL/2gAMAwEAAhEDEQA/AO4xEQEREBERAREQERED5LTBqgC9xbx6fGc69tHEi0cMuGVmWrUZXuhtpRT9bxDEEW8jOQ1M6qVCGJa5Iaysyrt1IvubX+JlLlqr447j9CYzNzXW1A/Nn/qA21c/oEdPOeuDzYp3am4+11Hqeo/Gcm4A4xNOr8mrkaKjEox2KuxBC7baSb+hM6Lr1tby5/rO2Osoy57wyW+nUDAEG4PIz6lWybMtFXs7gqTa3gTyI9ZaBK2adMMvKbZiIkLkREBERAREQEREBERAREQEREBERAREQEREBMGZiBw7j3Jji85q02NgEpb7/QCC35n33m9Q4LoBRdb2HX9Za/aBgLstSiAKxXSSdW9NW1AbEfWZpEYfFVOwVnUCobAqNxflzFri8y5+2zjn1ircRcNIEIRBbyG/x6TxyTjyrRpChiKTELsKyXLFRyFQX5+Y8By5yx4bMBXDC3IkNdWW1rjrzHmJQ85pFazoOhtuCee+xEnjzyxqObjxznbs/AeFp1qQxv0i5YL90KSp2IuCbH3ES3iVr2c4NqWWYdXQo2kkgix3ZtJI6XXSZZpq3b3WOYzHqEREhJERAREQEREBERAREQEREBERAREQEREBERATF5ma2YYnsqT1PsIzfuqT+kUUrinOkbGNRVu9SpKSBa5uSWA33IuvoTI6jmKuQOVwLK2xIO/pfcHnOU5zxDUTMVxKEkodTcrupPzgPkQT8fKXvJOOcNi20UQ4exJVlAIA8wSD7ply/wBb+OyTxvtPVmPIbCb3C/DaVqvyh1UhSdjoJ1A2GoDcCwvvz2kY1Q8zsOZ8Z9cJazRXEglHcuTbydlAtyOyjnI4tXJPNdYdOnAwDPzpx/7VK9aoq4XGk0SqvakppMrgkFWOkMw2Dc7d7raR+Ue2jMcPXWrVrHEJYhqNTQqsLHfUiXUgkG/labvC6287fen6ciU/gv2n4PMwAjilW5dhVKioTa96e/zg57jfbcCW+8olmIiAiIgIiICIiAiIgIiICIiAiIgIiICIiAnLfbNnVamaGFpm4r6rqCQSQ1rtbmoBv7jOpTj/ALVcKzY+nW5djSplL2IN3Ytb42v5Cc+S6xdOObycrTL71XVnF2UgkbWAALADp/vJbhrKOxq6uVuRHhf/AE5Teq8NKaxNzYgt5AML3bwBOpb/AHenObNOumHdRUYC5FmHRSQLbe4zJct9Rsk13V8w1IMuq9wRIT2gZycNlDpTsHq1OwHQgOGdyPPSCP8AFNPFcfYPB1r0a3b4eqNRpUkfXh6v1tOoKppvubarqb225UTjXjdsa9qQKUEqLVTWLVNYQJdrEi177TTxcWWOTPy8uOWKBwWT1HQ1AhKg2L27urnpDdTbew6AmfGc5dVoPoq02Qj7Q2P3lPJhsdxLLlmeYatTL4qpUVxVZtNEADSxLAUyXBRByCi4HgL3MPxZiKT1FGGcmjoDaSeT3YEuLkarW3uTa3oNtv8AIyT2hb23Bt53/lOx+wvjbEPWqYKrUapTFLtKfaEsU0FVZVY7hSCO7yFtrbyByb2L18Zl9HG4XEUnaoCTScFdNiVKh+8CwIOxA9ZcfZ/wg2TJWxOLI1tpp9xWIQXPc1EC5Yso5W2Xec8spZ2tJXVMuz2nXJVTZhe6Nsdja48R6SRnLsNiyCta1iH1geA1arfDadPQ3APjM3Fyebvy8X49PqIidnEiIgIiICIiAiIgIiICIiAiIgIiICcw9puFBxKlj3XogAWJ3Dvciw6A3POdPnM/bpmDYfB0KyKrEYgC7AkAFGP5qPgJXLHymlscvG7VnHpTR6ZuQ3ZBb9TpNwpHXc/jOfcdZiHxGkHcKAQOh6g+dreY5TQzDi7EO7EOU1bHQSL7Wv8AD+hIzH5ZUoFO1Ur2lNKqHmGRxqVgevOx8CCOk58fD4Zbrpny+WOo9WnhUNtun9cpmnXvsec+as9De4xSavbBFtxyIiodtus2ssy+rXPZ0qVSoeemkjubeigmdB4a9hmIrHXi2GHTY6FKvWby2JVPeSfKVtki/wDV3/8ADxmy1Mvq4b61GsT/AIKoBB/eVx7hL9xbg+1wVdefzZYeqd8fisqvD+Q4TIgTRViaoCu9RrswXkByA3JNgJZkz6lisI702HepVLC43Gg7r9oeYmbKz07zGz7KPTN6V/u/pOpUB3V9B+U5rlFIHs1PVqY+LATpgmf489tHyb6ZiImlkIiICIiAiIgIiICIiAiIgIiICJ8VaoUXJsB1Mg8ZxjQp9b/ASdbE/K7x3lVHE4JqVddSFkJAJU3DbEEb7c/jI6p7RKd7DT8Zo5xm74pByAG4t1PifdK5/SbXwx8rpzvNuBMuog1SWG42qVQFHla1z8TLnV4HpZtkFCnT09pTR2w9Qi2kh2HZk89DWCn0Db2lD44xCqg7S177A+PlOg8HcUfJMBh6RNEqtJbaWud+8eR8z8JOGVznpPJjMb04HR4XxTYs4JaNQ11JVqdiCOV2YnYLuDqO1iDOucKew2mqh8e5djv2NJiqL5M47z9Po6R6y55VxHSxb1cStFE01FodsCpesFA1X7oOlXOkbm+k7CTyHpL7sjj088tyqjhqfZUKaUk56aahQTa1yBzO3M7z3d/AX9P68Lx6zFVLqf636fjKm1W4+wNKphGevq+ZZatMoEuKgNk1F0bTT1Eaj0Um8qWFzOtTFF66HRUZKJxQI7AOO73KYsER2LBat7MFva2mdKxFdTSZnFwqsWFr3XSdYt1ut9usqOZ4rF4jAlDhlqUcXh20VKLKDRFVA1Jaqt3WA1Leojb2uF5SMsJl7Xw5bh6SOUYRvlFNAptqBva4sp1E6ht0tOhCc+yYOKaIx7yKgYi+7BQCy333N5aMJmxXaobj7XX3+Mn8Xh6UvyLyf9JqJ8q19xPqQsREQEREBERAREQEREBERAREQKj7VMr7fLK1qr0uyHbakYKTovdSSQLEE8z4T875flOMxIY0qlVgt/p7Xt4WY3n6e4vwxqYHEUwruWouNFIKztcckD3Un1n5/wCFaAp4lldGRl1WFTDdk6bsDqZWAXnbe4t7rXxqHxlXBWNcHVTJI3u1U0778l7u58p0fKqBp0kpH6qBed+Qtz6z54SxDNiKi0OyDFFLajXuVBNuZZfGe+LRqTFWW2nYjx9D1nDntumr4sk2ofHnC74wUsVSXvAdnUV9S8j3SAfO/qNMqD8L4sc3A3A0rUZiLgWsBf0nQ6dNKNWpTpGy21FQ1Q81NtasSNQFvO1jabHC2ULVr309ymwsDc3a91seW1h+E08XHPHdYfk8t8+onvZ2iHKsMqC1i61L7/OCo4c+hff/AGlypMeRG/j/ADnP/Z5llZadSoKw+R9piDTTmxZcSSKm6/NqQrArqN+e3ToqLYevvlKsyf8Ab/WZJt6dZ86rd1plhYflIHh2difD+ryAxXBmHSoK1NDTN9zTqVadh4gK2kbdLW25dJZPD3z5xFtNr2vsPM9BLSo0oxzGthcXSw9amDSrtVp0cQrXZmUCogqoFAQ6DbY81J2BlsovcWPOVJ+HkqY8ri71KqpSqYVie6tOilNKhWxBVu2csQdmDLz02E/hQynSenKdJ3HDPWN6T+WY3T3G5dD4eXpJi8rVNtQ85KZbjST2ZBNgTq6WBUWPmdW3ofCcso7YZfxJRESrqREQEREBERAREQEREBERATFpmIHjXw6spBA5HoPCca4FbtM1p6jqRkr91rlb6VI7p2+tO1GcR9nykY7DMetx+9h8O/8A+jJiKlvahg/26ilMaQ1AbLsL9uBew9ZZwO0qatIW2nYbbBfLr/OefFOXlswpViAVpYduY5ual0A8wRf3TYwI00y55m86Y+mflv20rr1nyis9VVargazkuiKWqYas271FVRvRcglgASDuL8j55D7QR8lpVa2HqUVcf8ymrVaK3YqSyi1SmLg7BSN7gm8tOG+gviSST1HM8/SamNoaSSNhp2t0FwAPwiYyl5LI08z4wLVOywxoMqi9TEVdRog9KVPSy63tYk6tIBHMmw3+Hc9OKwdDEtTINWmHKqVIvuLKSb9OsiuI+GqWNpotXUNLqylCAym2oMLgg7s3MSPxHDmMWmy/+Z1bU7qlqNJWueQdxclfIAR4rTk37XfFYi9PVTK3P0WcHRe9jsCCR6HwlfrZ/VTFNRRUqolKmXLM1Oq1SoWICnSVUBQptb6438YrLvZ+9MVHfG11q1STVbDEUkYWGlezYOBbezCx3M0Mmwgwb6V1EayWLEszNezMzHmTbnL8fH5OfNzeEmk5k+TVPlNTHYkr21XSqrTuUpUVJ0IrMLknmT1J5DYSx1aF9xzkTmfFVCnppDXVrMupKGHRqtUjaxIUWQG/NiBz8J6YWrj3NlwK01P1sTiaan9yitT4XBlLdLzG3tuYrFJRptVquEWmCWZjZQOe5mnlFPF416OIQfJMMG7S7WOJroPoAoUK0ab8zcliABZb3m5lvCD1Ky4nHOlVqZ1UqFNSKFFwdqne71WrbbWbWubL1lrAlLk6Y4aBMxEq6EREBERAREQEREBERAREQEREBOK8O1BRxmEBv3qyKD0GnB4UG/ltb1M7VODpepiqdBXNN0xvZ61Cllu3Z3AYEHYLsRJiLHSs5xmt+YA2G5ttfbn8Z85li0SlbWg5DdlH4k+U577TaGIw6LhsXpxNOppdK1ACjUDIdI7Wi2pHF2BsCoP3ZZ/ZlwVQbCF8Vl9BX7Q6Gq0FLPT0qVfTULmne52DW2Npe5ddOM47u7TlDFo9lpurch3GDbWu1regE+Mwe5JANgB0O25m1j/Zrl1Ub4SihG4aioosD46qWkyl8X8LUqTrRSpXKlSHptisU68+6GDVDsRfbykfk8e1vw+XUqwYzOKCAK9eihFl79Wmtyu4IueoJ+E9q2KR1Yq6MGCEaWU3NwNrHzM59T4aorstGkNuiJ+JtvPmtwphj/0UB6FFCMD43SxnP9ib9O36d17dObEhC2sgAqCCTa+3LfnKpmD06YapVdEU3YMzAAkc1HiTbYDc32lW4w4eo0syqUiGqKujT29SpWsCinnVY9TN7K8ko0yHWmuofRLXYoLk2p6r9mLkmy2G5k/szHeoT4Nzktqxeyqm9TFYrEBSKDaSjVF0VWZwA1wdygFMBdVtuXUzp0rXAuHtQep1dz8F2/MtLNImXl3U5YzG+M/hERJVIiICIiAiIgIiICIiAiIgIiICIiAn5/S6Z9oHI47V/wDfRB/Mzv8AecJxC24iU7f+tYfGotvxWTEVafbFhtbYYdT2g/FP1tL5w6f2Sjf/ALaflKb7WqXdw9XkKZe5Jta+jTz8wZLZBnV8FQVTduzGpuYHeZRY9T3SfIW8RJ/iUF7VfaquXD5NhirYo2vcBlpLa92HViLWHgb+sNhsV8oppiXRkq1u86MxYpp7gXcC3Im1huxkHmeUmrneIo3IesaFZWB3NNKY7Rbje5IDAAc0FyLSwLiaDVWo0XDNSJFSxue0ZizEnqbtuRYXJHQynJNYr8PecbKJMVKW4tPZDN/I8u7euo+qhDt6A7D3m3uvMeM3Xo5amO6qfGza82rHoCq+tlUfnebmF2Fp78bYULmNQj6wRj6lR/KeNJbbyc59k8V+kdN4YoaMJSB6qW/eJb9ZKzWy4fM0/wC7T+ETZmuTUeXld2kRElBERAREQEREBERAREQEREBEQYEbmue08OdLMO0Ks607jWyr9Iqt7tzGwnN19pGKxeIahTenhgHYazTZtKAXBZ3sNXopsfjLHx1laY2tRw1WnTemLEF76u1ckLYixChUYmxFyV8N9LMeBDhqRanVd6a37lau4REAv9damwI5AX390tNIeGOxT6d8ydugp0FBdz4DuDc+oHpKzWyRnxFCmTqarVQVtLEsWZmqO6v9JgupTe/1T6ST4ezLU5RaL1DexFM0wLXAsbKptuOcnsy4NxL1lxOHNOg4W16gaq42K7EVFVRpNrWPXfe0bTp45rwKlHDVRRLFnU3LtUaxAOlu8zGwJ6ePKePAGDNLLqaG+tCyuD0YWFh5adJHiDfrNtOE81NtePXzsjqT71qbTZo8B1F1kVWu/P5+qN7WB7qC9vMn3yD30huLOGqGYqKdWyst9NYMFNNebXY7aOpuD485jhGthaaDL6uIw9atVYfO0ahq1KzAaadQmxIKqNNmNu7tznhiuCKqO1JbVqhWx7Ql1OwOoqSNRt6eU9uCcrp5O5bEgI1Uin2gCKqb3Vag0Bxe19ZZxtzEU9ek3U4LrarBqZHiSwNvTT+ss2TZMuGSw3Y/SbxP6DeSIiUmMnp0y5MspquV8dJqzBvJaY/+N/1mqiWWbOeHXjazH/uEe5TpH4ATNClqZE+0yj4kCZ73k3YdYOm4BbUkH3F/hE2JgC0zNTzSIiAiIgIiICIiAiIgIiICIiAiIgVzOVHyqj/eUv8AMkVx3m6ivQwxLDVdu7t84wdaNz1+hWNvEDkQJLZ0P2qh/eUv8yQvGmUa8dhq99k0alsCGK9uabX6aS7+uoeElC35ZlNPD0xTpqAAACQN2t1Y8yeu83ZgTMhJERAr5f8A4kB4ox+CL/OONsn+UYOoq6RUABRmAIDA92/le08yt80B8Kbj4rTP6GTGbn5l/T9RJQ0uEaxbB0r37uumNV9WmnUemuq++rSq387yYMiuGT8x6PU/jJ/Wb2OraKbv9lWb4An9JFTO3LEqa3Z/tMx+JJkzwzg+1xSnpT759R9Ee8/lIfDpZRLxwZgdFA1CO9UYnf7I2X9T75lwm8noc2XjgsURE1PPIiICIiAiIgIiICIiAiIgIiICIiBXs6H7VQ/tU/4m/nPHi3azfdH4E/zmxnKk4qj3XO6bqjsos9+8wBC+8ieHGf8Aywfut+FjLCyiZmBMyoREQK4B/wAT/wAP+WJK50f2ep/Z/UTxOTH5X8p7Q206ez0pa9rX121e6e2dj9nq/wBhvygaXCT3ot5Vao+DWm9mrDRpO+rYjy6/ht75E8EvejVP/ucQPhUI/SfWZ5iAWqFhoQHc7Cw5kG3jffyk2doR+I4bpuQq3S+22439dx7pbaFEIoVdgoCgeQFh+EreR53SrujU3SoCSA1NlYXCkmxBPIdJZxK+Mi1ytnbMRElBERAREQEREBERAREQEREBERAREQMESD4oUFVv9/8ASTs0swylK4Aqa7Le2ipVp8/E02F+XWBtodhPqYRbC0zAREQE1M0QtRqKoLEowAFrk22AuQPiZtxAqeDNXC4PEEUHLmpUNOndLuXAIa+ogDUWJ1W5Gc24mzqv8lWjVwuLom2qo9RO1pVXRLin2tE3UFgtnS1iFJHO3UsdmL9q6vh8RpU2VkQOrDbcBCT8RI2rn9JTYpiFPgcPiL/wSZTVce9jPENWjmBose5XYay99Qq76Gud7sTpPjfyn6VEqGB4bGLr08ZXWonYsexpt3WNirdpUtuO8qkLcW078zLeBFuxmIiQEREBERAREQEREBERAREQEREBERAREQEREBERAREQPNp9rEQl8p/Xwn3EQgiIgIiICIiAiIgIiICIiB//2Q=="/>
          <p:cNvSpPr>
            <a:spLocks noChangeAspect="1" noChangeArrowheads="1"/>
          </p:cNvSpPr>
          <p:nvPr/>
        </p:nvSpPr>
        <p:spPr bwMode="auto">
          <a:xfrm>
            <a:off x="63500" y="-1041400"/>
            <a:ext cx="2143125" cy="2143125"/>
          </a:xfrm>
          <a:prstGeom prst="rect">
            <a:avLst/>
          </a:prstGeom>
          <a:noFill/>
          <a:ln w="9525">
            <a:noFill/>
            <a:miter lim="800000"/>
            <a:headEnd/>
            <a:tailEnd/>
          </a:ln>
        </p:spPr>
        <p:txBody>
          <a:bodyPr>
            <a:prstTxWarp prst="textNoShape">
              <a:avLst/>
            </a:prstTxWarp>
          </a:bodyPr>
          <a:lstStyle/>
          <a:p>
            <a:endParaRPr lang="en-US">
              <a:latin typeface="Calibri" pitchFamily="-111" charset="0"/>
            </a:endParaRPr>
          </a:p>
        </p:txBody>
      </p:sp>
      <p:sp>
        <p:nvSpPr>
          <p:cNvPr id="4102" name="AutoShape 10" descr="data:image/jpeg;base64,/9j/4AAQSkZJRgABAQAAAQABAAD/2wCEAAkGBhQQEBUQEhQVFRUUFRQVFhQSFxQWFRYVFxUWFBUUFBUXHCYhFxojGRQVHzIgIycqLiwtGB4xNTIqNSYrLikBCQoKDgwOGg8PGiwfHSEsLCwsKSwpLCksKSwsKSwpLCkpLCkpKSwpKSkpKSkpKSksLCkpKSksLCwpKSksKSksLP/AABEIAOEA4QMBIgACEQEDEQH/xAAcAAEAAgMBAQEAAAAAAAAAAAAABQYBBAcDAgj/xABGEAACAQIEAwUDCQUGBAcAAAABAgADEQQFEiEGMUETIlFhcQeBkRQjMkJSYqGxwSSSstHwcnOCw+HxJTNDUwgVNGSio8L/xAAZAQEAAwEBAAAAAAAAAAAAAAAAAQIEAwX/xAAiEQEBAAICAgIDAQEAAAAAAAAAAQIRAyESMQQiExRBUTL/2gAMAwEAAhEDEQA/AO4xEQEREBERAREQERED5LTBqgC9xbx6fGc69tHEi0cMuGVmWrUZXuhtpRT9bxDEEW8jOQ1M6qVCGJa5Iaysyrt1IvubX+JlLlqr447j9CYzNzXW1A/Nn/qA21c/oEdPOeuDzYp3am4+11Hqeo/Gcm4A4xNOr8mrkaKjEox2KuxBC7baSb+hM6Lr1tby5/rO2Osoy57wyW+nUDAEG4PIz6lWybMtFXs7gqTa3gTyI9ZaBK2adMMvKbZiIkLkREBERAREQEREBERAREQEREBERAREQEREBMGZiBw7j3Jji85q02NgEpb7/QCC35n33m9Q4LoBRdb2HX9Za/aBgLstSiAKxXSSdW9NW1AbEfWZpEYfFVOwVnUCobAqNxflzFri8y5+2zjn1ircRcNIEIRBbyG/x6TxyTjyrRpChiKTELsKyXLFRyFQX5+Y8By5yx4bMBXDC3IkNdWW1rjrzHmJQ85pFazoOhtuCee+xEnjzyxqObjxznbs/AeFp1qQxv0i5YL90KSp2IuCbH3ES3iVr2c4NqWWYdXQo2kkgix3ZtJI6XXSZZpq3b3WOYzHqEREhJERAREQEREBERAREQEREBERAREQEREBERATF5ma2YYnsqT1PsIzfuqT+kUUrinOkbGNRVu9SpKSBa5uSWA33IuvoTI6jmKuQOVwLK2xIO/pfcHnOU5zxDUTMVxKEkodTcrupPzgPkQT8fKXvJOOcNi20UQ4exJVlAIA8wSD7ply/wBb+OyTxvtPVmPIbCb3C/DaVqvyh1UhSdjoJ1A2GoDcCwvvz2kY1Q8zsOZ8Z9cJazRXEglHcuTbydlAtyOyjnI4tXJPNdYdOnAwDPzpx/7VK9aoq4XGk0SqvakppMrgkFWOkMw2Dc7d7raR+Ue2jMcPXWrVrHEJYhqNTQqsLHfUiXUgkG/labvC6287fen6ciU/gv2n4PMwAjilW5dhVKioTa96e/zg57jfbcCW+8olmIiAiIgIiICIiAiIgIiICIiAiIgIiICIiAnLfbNnVamaGFpm4r6rqCQSQ1rtbmoBv7jOpTj/ALVcKzY+nW5djSplL2IN3Ytb42v5Cc+S6xdOObycrTL71XVnF2UgkbWAALADp/vJbhrKOxq6uVuRHhf/AE5Teq8NKaxNzYgt5AML3bwBOpb/AHenObNOumHdRUYC5FmHRSQLbe4zJct9Rsk13V8w1IMuq9wRIT2gZycNlDpTsHq1OwHQgOGdyPPSCP8AFNPFcfYPB1r0a3b4eqNRpUkfXh6v1tOoKppvubarqb225UTjXjdsa9qQKUEqLVTWLVNYQJdrEi177TTxcWWOTPy8uOWKBwWT1HQ1AhKg2L27urnpDdTbew6AmfGc5dVoPoq02Qj7Q2P3lPJhsdxLLlmeYatTL4qpUVxVZtNEADSxLAUyXBRByCi4HgL3MPxZiKT1FGGcmjoDaSeT3YEuLkarW3uTa3oNtv8AIyT2hb23Bt53/lOx+wvjbEPWqYKrUapTFLtKfaEsU0FVZVY7hSCO7yFtrbyByb2L18Zl9HG4XEUnaoCTScFdNiVKh+8CwIOxA9ZcfZ/wg2TJWxOLI1tpp9xWIQXPc1EC5Yso5W2Xec8spZ2tJXVMuz2nXJVTZhe6Nsdja48R6SRnLsNiyCta1iH1geA1arfDadPQ3APjM3Fyebvy8X49PqIidnEiIgIiICIiAiIgIiICIiAiIgIiICcw9puFBxKlj3XogAWJ3Dvciw6A3POdPnM/bpmDYfB0KyKrEYgC7AkAFGP5qPgJXLHymlscvG7VnHpTR6ZuQ3ZBb9TpNwpHXc/jOfcdZiHxGkHcKAQOh6g+dreY5TQzDi7EO7EOU1bHQSL7Wv8AD+hIzH5ZUoFO1Ur2lNKqHmGRxqVgevOx8CCOk58fD4Zbrpny+WOo9WnhUNtun9cpmnXvsec+as9De4xSavbBFtxyIiodtus2ssy+rXPZ0qVSoeemkjubeigmdB4a9hmIrHXi2GHTY6FKvWby2JVPeSfKVtki/wDV3/8ADxmy1Mvq4b61GsT/AIKoBB/eVx7hL9xbg+1wVdefzZYeqd8fisqvD+Q4TIgTRViaoCu9RrswXkByA3JNgJZkz6lisI702HepVLC43Gg7r9oeYmbKz07zGz7KPTN6V/u/pOpUB3V9B+U5rlFIHs1PVqY+LATpgmf489tHyb6ZiImlkIiICIiAiIgIiICIiAiIgIiICJ8VaoUXJsB1Mg8ZxjQp9b/ASdbE/K7x3lVHE4JqVddSFkJAJU3DbEEb7c/jI6p7RKd7DT8Zo5xm74pByAG4t1PifdK5/SbXwx8rpzvNuBMuog1SWG42qVQFHla1z8TLnV4HpZtkFCnT09pTR2w9Qi2kh2HZk89DWCn0Db2lD44xCqg7S177A+PlOg8HcUfJMBh6RNEqtJbaWud+8eR8z8JOGVznpPJjMb04HR4XxTYs4JaNQ11JVqdiCOV2YnYLuDqO1iDOucKew2mqh8e5djv2NJiqL5M47z9Po6R6y55VxHSxb1cStFE01FodsCpesFA1X7oOlXOkbm+k7CTyHpL7sjj088tyqjhqfZUKaUk56aahQTa1yBzO3M7z3d/AX9P68Lx6zFVLqf636fjKm1W4+wNKphGevq+ZZatMoEuKgNk1F0bTT1Eaj0Um8qWFzOtTFF66HRUZKJxQI7AOO73KYsER2LBat7MFva2mdKxFdTSZnFwqsWFr3XSdYt1ut9usqOZ4rF4jAlDhlqUcXh20VKLKDRFVA1Jaqt3WA1Leojb2uF5SMsJl7Xw5bh6SOUYRvlFNAptqBva4sp1E6ht0tOhCc+yYOKaIx7yKgYi+7BQCy333N5aMJmxXaobj7XX3+Mn8Xh6UvyLyf9JqJ8q19xPqQsREQEREBERAREQEREBERAREQKj7VMr7fLK1qr0uyHbakYKTovdSSQLEE8z4T875flOMxIY0qlVgt/p7Xt4WY3n6e4vwxqYHEUwruWouNFIKztcckD3Un1n5/wCFaAp4lldGRl1WFTDdk6bsDqZWAXnbe4t7rXxqHxlXBWNcHVTJI3u1U0778l7u58p0fKqBp0kpH6qBed+Qtz6z54SxDNiKi0OyDFFLajXuVBNuZZfGe+LRqTFWW2nYjx9D1nDntumr4sk2ofHnC74wUsVSXvAdnUV9S8j3SAfO/qNMqD8L4sc3A3A0rUZiLgWsBf0nQ6dNKNWpTpGy21FQ1Q81NtasSNQFvO1jabHC2ULVr309ymwsDc3a91seW1h+E08XHPHdYfk8t8+onvZ2iHKsMqC1i61L7/OCo4c+hff/AGlypMeRG/j/ADnP/Z5llZadSoKw+R9piDTTmxZcSSKm6/NqQrArqN+e3ToqLYevvlKsyf8Ab/WZJt6dZ86rd1plhYflIHh2difD+ryAxXBmHSoK1NDTN9zTqVadh4gK2kbdLW25dJZPD3z5xFtNr2vsPM9BLSo0oxzGthcXSw9amDSrtVp0cQrXZmUCogqoFAQ6DbY81J2BlsovcWPOVJ+HkqY8ri71KqpSqYVie6tOilNKhWxBVu2csQdmDLz02E/hQynSenKdJ3HDPWN6T+WY3T3G5dD4eXpJi8rVNtQ85KZbjST2ZBNgTq6WBUWPmdW3ofCcso7YZfxJRESrqREQEREBERAREQEREBERATFpmIHjXw6spBA5HoPCca4FbtM1p6jqRkr91rlb6VI7p2+tO1GcR9nykY7DMetx+9h8O/8A+jJiKlvahg/26ilMaQ1AbLsL9uBew9ZZwO0qatIW2nYbbBfLr/OefFOXlswpViAVpYduY5ual0A8wRf3TYwI00y55m86Y+mflv20rr1nyis9VVargazkuiKWqYas271FVRvRcglgASDuL8j55D7QR8lpVa2HqUVcf8ymrVaK3YqSyi1SmLg7BSN7gm8tOG+gviSST1HM8/SamNoaSSNhp2t0FwAPwiYyl5LI08z4wLVOywxoMqi9TEVdRog9KVPSy63tYk6tIBHMmw3+Hc9OKwdDEtTINWmHKqVIvuLKSb9OsiuI+GqWNpotXUNLqylCAym2oMLgg7s3MSPxHDmMWmy/+Z1bU7qlqNJWueQdxclfIAR4rTk37XfFYi9PVTK3P0WcHRe9jsCCR6HwlfrZ/VTFNRRUqolKmXLM1Oq1SoWICnSVUBQptb6438YrLvZ+9MVHfG11q1STVbDEUkYWGlezYOBbezCx3M0Mmwgwb6V1EayWLEszNezMzHmTbnL8fH5OfNzeEmk5k+TVPlNTHYkr21XSqrTuUpUVJ0IrMLknmT1J5DYSx1aF9xzkTmfFVCnppDXVrMupKGHRqtUjaxIUWQG/NiBz8J6YWrj3NlwK01P1sTiaan9yitT4XBlLdLzG3tuYrFJRptVquEWmCWZjZQOe5mnlFPF416OIQfJMMG7S7WOJroPoAoUK0ab8zcliABZb3m5lvCD1Ky4nHOlVqZ1UqFNSKFFwdqne71WrbbWbWubL1lrAlLk6Y4aBMxEq6EREBERAREQEREBERAREQEREBOK8O1BRxmEBv3qyKD0GnB4UG/ltb1M7VODpepiqdBXNN0xvZ61Cllu3Z3AYEHYLsRJiLHSs5xmt+YA2G5ttfbn8Z85li0SlbWg5DdlH4k+U577TaGIw6LhsXpxNOppdK1ACjUDIdI7Wi2pHF2BsCoP3ZZ/ZlwVQbCF8Vl9BX7Q6Gq0FLPT0qVfTULmne52DW2Npe5ddOM47u7TlDFo9lpurch3GDbWu1regE+Mwe5JANgB0O25m1j/Zrl1Ub4SihG4aioosD46qWkyl8X8LUqTrRSpXKlSHptisU68+6GDVDsRfbykfk8e1vw+XUqwYzOKCAK9eihFl79Wmtyu4IueoJ+E9q2KR1Yq6MGCEaWU3NwNrHzM59T4aorstGkNuiJ+JtvPmtwphj/0UB6FFCMD43SxnP9ib9O36d17dObEhC2sgAqCCTa+3LfnKpmD06YapVdEU3YMzAAkc1HiTbYDc32lW4w4eo0syqUiGqKujT29SpWsCinnVY9TN7K8ko0yHWmuofRLXYoLk2p6r9mLkmy2G5k/szHeoT4Nzktqxeyqm9TFYrEBSKDaSjVF0VWZwA1wdygFMBdVtuXUzp0rXAuHtQep1dz8F2/MtLNImXl3U5YzG+M/hERJVIiICIiAiIgIiICIiAiIgIiICIiAn5/S6Z9oHI47V/wDfRB/Mzv8AecJxC24iU7f+tYfGotvxWTEVafbFhtbYYdT2g/FP1tL5w6f2Sjf/ALaflKb7WqXdw9XkKZe5Jta+jTz8wZLZBnV8FQVTduzGpuYHeZRY9T3SfIW8RJ/iUF7VfaquXD5NhirYo2vcBlpLa92HViLWHgb+sNhsV8oppiXRkq1u86MxYpp7gXcC3Im1huxkHmeUmrneIo3IesaFZWB3NNKY7Rbje5IDAAc0FyLSwLiaDVWo0XDNSJFSxue0ZizEnqbtuRYXJHQynJNYr8PecbKJMVKW4tPZDN/I8u7euo+qhDt6A7D3m3uvMeM3Xo5amO6qfGza82rHoCq+tlUfnebmF2Fp78bYULmNQj6wRj6lR/KeNJbbyc59k8V+kdN4YoaMJSB6qW/eJb9ZKzWy4fM0/wC7T+ETZmuTUeXld2kRElBERAREQEREBERAREQEREBEQYEbmue08OdLMO0Ks607jWyr9Iqt7tzGwnN19pGKxeIahTenhgHYazTZtKAXBZ3sNXopsfjLHx1laY2tRw1WnTemLEF76u1ckLYixChUYmxFyV8N9LMeBDhqRanVd6a37lau4REAv9damwI5AX390tNIeGOxT6d8ydugp0FBdz4DuDc+oHpKzWyRnxFCmTqarVQVtLEsWZmqO6v9JgupTe/1T6ST4ezLU5RaL1DexFM0wLXAsbKptuOcnsy4NxL1lxOHNOg4W16gaq42K7EVFVRpNrWPXfe0bTp45rwKlHDVRRLFnU3LtUaxAOlu8zGwJ6ePKePAGDNLLqaG+tCyuD0YWFh5adJHiDfrNtOE81NtePXzsjqT71qbTZo8B1F1kVWu/P5+qN7WB7qC9vMn3yD30huLOGqGYqKdWyst9NYMFNNebXY7aOpuD485jhGthaaDL6uIw9atVYfO0ahq1KzAaadQmxIKqNNmNu7tznhiuCKqO1JbVqhWx7Ql1OwOoqSNRt6eU9uCcrp5O5bEgI1Uin2gCKqb3Vag0Bxe19ZZxtzEU9ek3U4LrarBqZHiSwNvTT+ss2TZMuGSw3Y/SbxP6DeSIiUmMnp0y5MspquV8dJqzBvJaY/+N/1mqiWWbOeHXjazH/uEe5TpH4ATNClqZE+0yj4kCZ73k3YdYOm4BbUkH3F/hE2JgC0zNTzSIiAiIgIiICIiAiIgIiICIiAiIgVzOVHyqj/eUv8AMkVx3m6ivQwxLDVdu7t84wdaNz1+hWNvEDkQJLZ0P2qh/eUv8yQvGmUa8dhq99k0alsCGK9uabX6aS7+uoeElC35ZlNPD0xTpqAAACQN2t1Y8yeu83ZgTMhJERAr5f8A4kB4ox+CL/OONsn+UYOoq6RUABRmAIDA92/le08yt80B8Kbj4rTP6GTGbn5l/T9RJQ0uEaxbB0r37uumNV9WmnUemuq++rSq387yYMiuGT8x6PU/jJ/Wb2OraKbv9lWb4An9JFTO3LEqa3Z/tMx+JJkzwzg+1xSnpT759R9Ee8/lIfDpZRLxwZgdFA1CO9UYnf7I2X9T75lwm8noc2XjgsURE1PPIiICIiAiIgIiICIiAiIgIiICIiBXs6H7VQ/tU/4m/nPHi3azfdH4E/zmxnKk4qj3XO6bqjsos9+8wBC+8ieHGf8Aywfut+FjLCyiZmBMyoREQK4B/wAT/wAP+WJK50f2ep/Z/UTxOTH5X8p7Q206ez0pa9rX121e6e2dj9nq/wBhvygaXCT3ot5Vao+DWm9mrDRpO+rYjy6/ht75E8EvejVP/ucQPhUI/SfWZ5iAWqFhoQHc7Cw5kG3jffyk2doR+I4bpuQq3S+22439dx7pbaFEIoVdgoCgeQFh+EreR53SrujU3SoCSA1NlYXCkmxBPIdJZxK+Mi1ytnbMRElBERAREQEREBERAREQEREBERAREQMESD4oUFVv9/8ASTs0swylK4Aqa7Le2ipVp8/E02F+XWBtodhPqYRbC0zAREQE1M0QtRqKoLEowAFrk22AuQPiZtxAqeDNXC4PEEUHLmpUNOndLuXAIa+ogDUWJ1W5Gc24mzqv8lWjVwuLom2qo9RO1pVXRLin2tE3UFgtnS1iFJHO3UsdmL9q6vh8RpU2VkQOrDbcBCT8RI2rn9JTYpiFPgcPiL/wSZTVce9jPENWjmBose5XYay99Qq76Gud7sTpPjfyn6VEqGB4bGLr08ZXWonYsexpt3WNirdpUtuO8qkLcW078zLeBFuxmIiQEREBERAREQEREBERAREQEREBERAREQEREBERAREQPNp9rEQl8p/Xwn3EQgiIgIiICIiAiIgIiICIiB//2Q=="/>
          <p:cNvSpPr>
            <a:spLocks noChangeAspect="1" noChangeArrowheads="1"/>
          </p:cNvSpPr>
          <p:nvPr/>
        </p:nvSpPr>
        <p:spPr bwMode="auto">
          <a:xfrm>
            <a:off x="63500" y="-1041400"/>
            <a:ext cx="2143125" cy="2143125"/>
          </a:xfrm>
          <a:prstGeom prst="rect">
            <a:avLst/>
          </a:prstGeom>
          <a:noFill/>
          <a:ln w="9525">
            <a:noFill/>
            <a:miter lim="800000"/>
            <a:headEnd/>
            <a:tailEnd/>
          </a:ln>
        </p:spPr>
        <p:txBody>
          <a:bodyPr>
            <a:prstTxWarp prst="textNoShape">
              <a:avLst/>
            </a:prstTxWarp>
          </a:bodyPr>
          <a:lstStyle/>
          <a:p>
            <a:endParaRPr lang="en-US">
              <a:latin typeface="Calibri" pitchFamily="-111" charset="0"/>
            </a:endParaRPr>
          </a:p>
        </p:txBody>
      </p:sp>
      <p:pic>
        <p:nvPicPr>
          <p:cNvPr id="4103" name="Picture 12" descr="http://www.clicket.com/images_med/38720.jpg"/>
          <p:cNvPicPr>
            <a:picLocks noChangeAspect="1" noChangeArrowheads="1"/>
          </p:cNvPicPr>
          <p:nvPr/>
        </p:nvPicPr>
        <p:blipFill>
          <a:blip r:embed="rId2"/>
          <a:srcRect/>
          <a:stretch>
            <a:fillRect/>
          </a:stretch>
        </p:blipFill>
        <p:spPr bwMode="auto">
          <a:xfrm>
            <a:off x="0" y="0"/>
            <a:ext cx="3867150" cy="3867150"/>
          </a:xfrm>
          <a:prstGeom prst="rect">
            <a:avLst/>
          </a:prstGeom>
          <a:noFill/>
          <a:ln w="9525">
            <a:noFill/>
            <a:miter lim="800000"/>
            <a:headEnd/>
            <a:tailEnd/>
          </a:ln>
        </p:spPr>
      </p:pic>
      <p:sp>
        <p:nvSpPr>
          <p:cNvPr id="4104" name="AutoShape 14" descr="data:image/jpeg;base64,/9j/4AAQSkZJRgABAQAAAQABAAD/2wCEAAkGBhQSERQUExQUFBQWFxcXFhQXGBUVFxUVFxUVFBUUFBcXHCYgGBkjGRUUHy8gIycpLCwsFx4xNTAqNSYrLCkBCQoKDgwOGg8PGiwkHyQpLCwtLCwpKSwsKSwpLCwsLCwsKSksLCwpLSwpLCwsLCwsLCosLCwsLCkpKSwpKSwpLP/AABEIAOIA3wMBIgACEQEDEQH/xAAbAAABBQEBAAAAAAAAAAAAAAAFAQIDBAYAB//EAEIQAAIBAwIEAwUFBgMHBQEAAAECEQADIQQSBTFBURMiYQZxgZGhMrHB0fAUI0JSYuEzcvEHFUNjgpKiU3Oys9JU/8QAGgEAAgMBAQAAAAAAAAAAAAAAAwQBAgUABv/EADERAAICAQMBBQYGAwEAAAAAAAABAhEDEiExBDJBUWFxBSKBkaHwEyMzwdHhNEKxFP/aAAwDAQACEQMRAD8A9BCEZzFOJghgZpguHl0pfCzRbFgho75JJiiVu6DFCtHrIwcetXbNz191cXiwiGriagtXfjT2uCqUFsmU0hamLcmkNyuokdVfWa5LSlrjBV7kxVHjvtAmmt7myxwq9WP4D1ryXjvtG19yztJ6D+FfQDpQ55FEJDG5m84t/tGtriyC39RwvwHM/SsjxT2yvXsNd2r/ACp5R98n4msfqdYx7/dVa2WJws+g50u8kmHWOK7g69gMZ8Q/9v5GjPDLjoPLcBjoCR8wRWY0asSMZ7f6/jRVbL9iPTr/AGoWpoOo2a7R8TuW4M7h1HOc95o5w/jPiDOMx8e1Y3hepbufj9xomdN/EBG2THqev691GhlfcByYovk2i3gaQtQXhQYjdBJj3eU5H+p9aLqabjPUI5IaWSK3elVqjIrlq1gi3YWZM1PYNVbNwSasW+fpUl0WVapN1Ql6VblVovZNurppivSzVaJEu8qg28s1MW6VCxk1ZFWZiKXfNCeOcSuWrlkLC2yzNdco7nYpTyIEUwxDMZMQEJ6EVRs6/VFrTOpWGYPbFi40qUHhZVyJYhp6I3lPKW4DQ+/rtVbu3ilstb3PtBV3LsNGLi7IOEFy2ByO5rhAgjLrPGNUvmuWnd0XVeGzWhuEJYa1v2Qq7hvkLk4USVMw6XjmrNtT4Ku5V7jFUuIibWU+EpYKXfaSgxlu4Uy7WcXuMbqmzcZCo2o2nuEEbre43TMkkFoRQQRg5la4k2PC9fcNsNcCh2yVUEBJyEkk7iORbE9hV6zqJB71in4/qA7lbDMgZQLexlcfvLSeZydhLK11pGECqSTNSPx6+oQNbuBg5W6bdm5cV4aB4EkDYRBJYzDCJIbb1kps24uCOdUOL8aSxZa45iMDuxjAFRsYBnkOvoK819pOLG/cnOxcIv4+8/ShZcuhB8MHkl5A/jXGrupuFjOfoOgHYUMuWumSf6fzq9sxJwO3SfxpypnmFHy/vWa5tuzUUEkDP2T+iimm4IsbiCsdf7j8qL6PTW7YDMwnpII+s06/xPGIj0z/ANpH3Z91dqJ0kK2QAN3mH83UfmP1inXroH5/6/dVE39rEjE9ByPrHIH1HOuvXp+z16frr+utQnuTQR0hE45iJ9xmtdotJuUDqR+f4RXn3DtUVfuOXwz+NanWcXKm2V5jacf5iCPlPyo0GkwU4tmhs3Db/dxH0wev31ask8j86y7e1CXlUPhwrZ7+Vhn05UU4bxbeAo+0CYPOQDGSPSPnTUZoVnjbVMMTSzTUM029eVFZnYKqglmJgADmSaPYi1TotAdqoa3jos3EtjYSwd33XFt+Hat7N7mQZI3ghcSAciKlscQtssq6EEoAQwibgU2x72DpA67h3oHq7Vi/qLglCG096291PDLW2tXLW8FiCJC3V5yIEcqsSg4/tVp/KfFWGDkNkeZGRWt7T5t43g7Y5Ak0Q0/E7Tuba3EZwquVUgkI2VbHQ4PxHcTjk4XobioV1Jy9xbbNckm5ee3duqwMG5uhNytO5XzzBF7gFzT2fGvnUKC4VrocWLbAz4Stc2iYm2VRSYAkCedcWNemKcXoPd4/YWQ162pVRcMsohGICsZPIkiPeO4q3bvblDAgggEEZkESCPhXUdZaZ8U0wTzqs1351yvJyKkiwNMGmgxVldN65pEtlecVAIqcRRntOEYq7IwVhgqxUhSPcYpmi1Yu20uDAdVaO24AkfCY+FXfCk0O4anh3btk8pN63627jEuB/lul/cHTvUHFxjTrImpWs+lPt2u+K44C+1mvZdPsXG9gpP8ATBJHxxWCuCPU/Stf7b3AFtjuWPvgD86yM7jA+fas7qXczW6VflkLMTy59+vwHSnWRBhBLHmRk/M4FS3LQQbRknJP6+6ivDtOEUdzkmlWx+MSrY4cx+0ST2mfvp/+5YyMd6MWUq54FRuy2yMrd0GPjXJoPfWluaUVUbSiajdE7MGrpUA7H5VGb5VsiVxy6Ry99XL+noe1qMgf3q6kyHBMv8Q4RuUXFj/9AiRn34+VD9LrrtogKobI8ok95MDrWh9mry3kuWDjEqexOR9R99ZfiGnuWLr90JweojdjtiDimY7q0Jy2bTPS+GXi6birA8jPU9CPSDS8X4auosm00QSpMgMDsdXAZThlJUAjqKo+zPEjcs8+UHmTg9J/XKjFO43cTMzqpGUucNbxtp8diL+ldBti0RZGn332a2gQQlplCFsHko3CLKeytu1YKtfNu0tq7bZgLNpfDui2G3kqczbVixMsSZxCglqOLeY27K+LcBhoO23bP/NuQdp/pAZ/6YzXafhMsLl9vFuKZXG23bPe1bkwf62LN6gYq4KypouBIVV7V7Up53ubiAlxy/h7yWZA2xzaB2kbSCPKAFiVfZBAkJcdDklvKWLG4bobdEqwJABUggIonGTE05TUnWAx7Ixvbxn3XDbLXCto3Wa2qKrvdChpGwEbSsEnnNH9JZK21UuzlVALuQWeBG5iAAWPXFIaQGuOskHOpLN3NQmlt1JxHb02c1Kmm51Pd5iKdbtwKk6iEWYMUP4zwpmCvbAN20dyAmA4Ih7LHoHXE9GCN/DRvw6cyVBbSBtJfW7aW4hJU9CIZSDDIw/hZWBUjoQRU6292Ki1nDXt3DesAMW/xbEhRegAB0Jwl4KAJOGAAaIVlEp7WImo23SFsuYS4QbbWb0SdLqlb/DcgFkYwGGMkAtxGkz3tzqA14Wx/wAMQeWSc/lQBLgSP5ui+/kTVLjntAHvXTbJ8zkh26r0PLE8/dTeAWWuXwzGQPN8oP4VmZE5SbZq42oxSQSFmGg+8+pn8hRnTiaD3bn76B+oj86LaY4pV8j6WxcstV5WoYpHcfOremb3GpiVkTXBVRlq/FV3tirMqgbqziqS84q3rtQi+vuqrpbqFoMrPImoS3CXsRcP1Xg3wfUA+44/GjntxpVZbd9f4vKeh3DzD4kbh8BWR9r9T4VwIoDXNoYicInS456LjHfpWj0etuazQPbRRCDcb7DEqJBs2xlzHUkKOhflTONNNxYnladSRD7J8aWy2xyQZZQqgsbhjHhosljPbpzgVqhp7t/Nwmza/wDSRv3jD/m3VPlH9Ns+9zyrC+zWkCalCDLNBLH7RjBWYAC7g0KIA7V6eBTOF8oR6lcMi0+nVFCIqoq4VVAAA7ADAqUV011HExa4VwpakkWuFdS1xxwpyDNIK5TUnBPZNOCUq0+aiwo2K4rTqWoJKev4el5Clxdyn3gg9GVlIKsOhBBFee+3fsCp0zH9q1RGF23Gt3jtmSguPb8XbiYLkSAelem1nPbS4PCVO5JPuUH8SKrJ0myYq5JHg37EbflLm5GAzDzQMZ71qvZu15WPofwA/GmanSAE7fLj8aKcMtbdOXPXvzgTk/Os6U7TNOMKaBlszeHfJ+kUXHLJgdfWgnDbm66x9PvP9vrR7UaEXLZUHaSMGJoCiOt0ijquLWVGQI5biQonGAzEA8xU3COKox8hkehDDPLKk0GuexcJsZBcaZ8WcwYG3aeQByMxg4zWh4JwwWbCWv5TO6BJwBHoMCmHDHp53FY5MjlTWwZXlQ7WauCZ+VWFvySBQa8264ynqCKXuw6RR13HbdkguyKW5bt0xmDhTAMe/wBKDcU9sfLttoLl1vsBcqP6n5RHYxWl4/wc6kIRgoFHlOyQswMe/wClULvsmCys0AqAAExMfznr9Kb04khbVmbaM7a4TqGsg3PDUsdzMxN12aMMVWFJAwNzMABgLW+/2ZJtnczOxEEsf5TBAUeVRgchPcmhesQBYon7GttuN6OfrE/jQnkepMu8SUHQl7hgt6nZP2G8p/pwRW7VpAPoPuqne4cly8GYZ2RPuJz9auhIx2xTmGNNszeolcUjq4UlZn2huXvGJCIyWLLXkG66WNwsqo5tovmKlHwCZVm6mKYEkailFYq7xrWrtbYwgXlYtbgIFvKtl7qeIFUkZZgW2rMKckF+D8Zu37t8fuwiqvhALckmM3HLAAIxMqsyVE+tcTQfpaxae0uqRbYIRmXTF7m63eR7l4Iw2AR5QjpLv9nzQIxLhxfV7GYnxSRpWtrZtXlD/vkW7sdsBDkHcMqdwG3J46jZRSqKpcI1Nx7QN0KHDXEbaGCk27r2wVDEmCFBz3q6nOrHBZRSiqyXZqQGooJZPXTUSvTg1RRNjqyftZcl4/lT6nP5Vqt1Yv2q1qKXZ2CrO2SQJPKB3PoM0PL2QuLtGKvJucr7vlNO9oeICzpEHLeTPu5fcBUbvca4fDtmCp81ybYORkLG8+4hffQP2709zbbVrm7baVtqqEUAsR3LHlz3VnKNumaWqt0VeFce23yvhXXkYCBScZmCw6Vo7HtrplIFxntHtcR0+sEfWgPDfY+4bSXJsglQdzKbzwRIgP5QYPXd7qN6b2U06tNxTdYHnc8wB9EACD4LURnilaT4GHDNXHzNLpNZZvjdauLcA5lGVo9DBxU7rAqPR21RYVVUdgAB8hUblnJA5VWW3ByXiQW3k4oXrmKuCf8ASj2nLJJZVjpE/WhGtdnufZEd/XpHpQ1QRbhDTXCVH31Hq2I6mn8J8iBG6cjScQokdyEtwXrEJKg9TVv2QvBnY5y5A+ufcYqlxPUQsjmFPziKsezlrFthI86qZ6gI5EdqibSkiZY5PG5dx6DpruVPpn4gflVnUJB9+RQqxdgL8B9P70cuDdbBHQfStHBK0YeeJTmoxYXfvjzbds/0yGj5ipDVfWcRt2o3tBb7KAFnf0RFBZ/gDTAkWpqjY4ibt0i2AbSbg9wyQ1zl4drvtM7m5A+USd22A2Luo/xJs2T/AMMH97cHa46mLa/0oSx6sMrRO1aCgKoCqAAFAAAAEAADAAHSuJJJrprhXVJwpNKoppNKtccPS90qfdkVTU1Ol2rHJlwGuZwJJMAZJOAAMkmql/WBFZjuIUSQqlmPoqqCSfQVQTQtqPNqRCc00sgqIyG1BGLj9dmUX+sgNUFiU8VuX8aYAW//AOlwSh/9i3IN3/OSqdQX5VntTwpEusxJuXJIN24Qzx2EABB6IFHpWy31muLj94/vn8aDm7IfD2gDqbXnnsB85zWZ/wBolohlYf8ApKPgH/vWovN5m+P6+hoR7ZWNyr622HxkEVm3TNJKzDaf2sa3bRIbyHDKxmJkAhpGJA5cgK1vAOKDUWg45yQw7Hn9xFec37X40W9mOL/s95Ub7FwAH+lswx9Onx9KNOCatchYZ52oy4Wx6jaYxVTU8ZCOtlINxzgYE+mevpU2nu1Hd0YPQTMz69M9DS0Wr3GlV7l+zobxQko5wDg28A+gOeRoVxHSXwCWGwDmSyDngc6vW3dFMXbyk4IWGkRHPoaE8c4Za1Oblp7zRAe5tEfGJ+VM1Cu76Ex1p2tP1A9v2vRLhR7iEjmQynrEeUmT7qvXvaNWEpa1Fyeq2bgX/ucKPrQbT+wdpWlWe0Sf4SGHyuBpq5xDgjpjxNPcAGTctG2QBzlrbx/40P8ALvYBKeS+F8P7/gj4txErb3MjoWIADbJMeYiAx6D60a4BrUVVLlLYIa8dzAbSxKosmP4awentrqtQqhLYQGMA7Soy1zzCeWfhXpHCeHW1sh1tIpfKjaoIUYTkOoiffXTSj6gvxptNJ7Mu2vaS1thXDkkiLYa6eX/LDda0HBvaG5dQeHp3bEFrjJZTsf5rn/hWatakftKW5kKIP+Y5P30c4K/h3XToSY+8VbDOmLZY2iy+ivsYuXhbH8thYPxu3JJ96qhqfR8Nt2pKKAzfacks7/57jEs3xJq62c02K0TKkqdCCnClArqkg6uFLXRUnCVy0sVwrjgTxy9dFv8Ac7gxYAlEW4yrkllRiA2QoyeTE9JoJxD9uuG8Ajqht3FVCbZTxPDsm3BXzRvN0ltwnCgYkmeK3bwRfAUM5uIDP2QhJDM3XaMExnGKErxDXeFc3WW3bECMi2y24OyXrhUtAYja6JkQMxkDmQiRdZrvKhN0E3x4jCyLsWx/BbcW0RhcYbt0QiwGaTFXfZ39pbVNd1CuqG0VUN4Y2N4oZ1AUTsjYFLSTsdsbgKCM/EBtfzqdhW4wC3CpGp1HhHato+Kq2zbLbEVn3KQQJg3wnX6h7t4up2Fx4dt0az4dsFgDv2k3HYbWIEhZAkGQOstZHp9fxBlWFANwmWuWwosEoWMrILohhVnLsDJ2kGu1Opd13XLZtOQJQlSQQM/ZJETMZ5Ry5CprONawWLjFGslbTMH2Jc3XEc7hG7ailYCzO6SYECufXO6zcG15YctsgMVVisnaWUA7ZMTQcz90Pg3kV7n+Iw/p/D+9VeK2vE04IElfuwD+dR6jVRePuFScNvSsT3+8n5cqy29zWSpWeY8T08PA6Dzf3qXhWk8xZlPZcdMST9K0PtR7JOr+JaEgkEr/AC8pj+ZY7VS/aJYKF9SD0Hr6+lOY2+7dj/QwjKep9wZ4bryqjqPwo/o9ar/lWa0uRPerq2Tggwe9Z7e5E1bZpxb7Cq2pu9IFCP8AfF1RBE+7FUtXxhzyEetTYNYyxrtYFPasV7W8ZdxsBhSRI6t7/T0owxJMnNZjjtuWaOkflR8SWoHnvQ0gv7DaYHcT1G0fGJ/8d1ekXtettCzclGB3PID9d6889lbNy2UmNs/ImRPyP0o9x7U+ZU9AfnI/Xxqma9ZSOFpaZKmS8EvHx2c89wJ+QNbErF4eo+fY/KKxXCrnnJ7/AJflWz0FzfbQ/wAVuPiv9qmDB5Y0adMqDTafoXER0I+U/wB665bgxWpB2jHyxp2NmlpIpYq4IWkpRXVJwlKKQ0gNccVN9O8SoW50oNcUJ1enm7VfdVO/rpwvLqfyqkpKPISEHJ0heK6kMptxKkQ3u7UEvXZJq1qJOBVDW+RT0J5fnSGTI5GnhxqKoBai/Ls3wH3flXcP1oDBSY3Ex9IqtfbMdsn8AaCakG44gwoxjmfd+dJ1bNBcUj0i+ZsgMCQOokfUcj74rP3dChBJyc+Y/ajoJHOp+HcdIthX3SBAdecdmBw330l24GJKkGROBHzU9aLDLUk0F6e8ctwVo3gD9e6jNsArWcFz94R6/fmjVi7iqZYOEmvMLNVJoS+KqXrM1Z1DYpunzQ0QUrmmgE1m9Tal571s+KLCGs62mk0aDBzVkN57oVShEc4jn6H6/KtBrLP7TpxftA+Ja/xbf8SjnPqs/Q+hqtw+wD5W5c/h1/CrnC75sXt6c1JB7OvVW9CKNllFtPyC54Sl+anyD+DX/sz1j7q2nDHKR1H6+lBOPeyCNt1OmZlRvNs/hUz5h6EHB94q7wzWAACdrDmjcieuw/gaBJaZCbeuPBt+HXOQ6c1P3qf12oheyAeoxQDh+oiDzU8x6dx6itAxlQQZ9a0ME7Rl5oALifH/AAbnhhAx2bhLhN7w5Fq3IgvCyQSpgggNVbSe2KXAkW33MruwDIwtqi2bjlnBgjZfttjJnbAOAY1HDkcs2xN5Ur4m1S4BBGGievKadpNAltEVVXyLsB2gYhQ3LvtUnvA7U0JAPhXtmt1dzqttfE2F/EDIo/ZjqSxYqsxhDEjdyJirNz2hY2LF63bMXLoRlchCq7riEneV2mU68pgirev4WW8I2haU23DBWSUYhDbT7MFSoPljlERyhnA7StY2EC4gdxuYDbdPiFnuKpmE8UuADOFBk4NcSC09ube+7uUC3bKjerbz5r/7OAy7QAZ8+1Sx2lcSwFGeEcVS+pIBV1JFy0xUvaYM6bbm0kAyjYnlB6irf7Mv8q9/sjnu3zy57vN7886eixMDnk+pwJPwA+VSQDDXUhrmaBNQUKfENVJ2D4/lUCmB29areJLE9SapcT4jtkDkPv7Vm5MluzWxYqSSCF3WhcLE9zyH51VuWd+Z+P5Cs5c15mScD9Y/Olt8SZwYkDl76W1t8jax1wN4kqglEznJ6fPqfWqS6fbzq5atx0rr6SKE5bjkYUiLpiiXCgBaJPM/RR+ZH0oNBWSKm0zswIE7TGO+OXu5VMdmWZHqtIBsuBgdxK7RMiD5ZPLOaJaaIqRdGYG5THTHpg021Yg9qa6qLjPd3e9l8rTlYrKCKg0+DVommOtLIGN4gNy0PaxmrxNRk1ZFSBLe0zV61bBH65VWucqu8GtByQTG0D4gzH3GjxywjinHJxVr1/sLC5Kgv7O3Z3WTybzJPLeAZHuZZBoLrrMEjsSM88cp9YxRC0uy75T9mG/sfWk4ku53buSffSympwQvpcJsg4Vx1rXlbzJ9VPcH8K2HBuLDdEyjiV9/UfjWBNvNFtBbdFVgPKGBx0PKfrV8c5R3XcCzY4yPQoroqtoLu5Aag1fEGZzZsQ1wYdzm3YnM3I+08ZFsGTgnaMnai9STMGSqTQ3iV5rjfs9okMwBuuOdm0ZEg9LjwQnbzN/CASNmyqKqqAqqAqqMAKBAA9AABUfD+HLZTaskklndsvccxudz1JgdgAAAAAALG2rFRCKQU6KaBUkAk86jviVNVeNeJ4TC1u3kr9nYGjcC0F2AEgETMiZGRQdNHq/My70a4dOYZrN1EA8K3dDYDOwUO08jjriqPdER2djrV4biAZKyCAZhgN209jBB+NAtXJj1E/E5NWOMWtRajzOu29c2sW04FxDau3A1zcoAUbBOVmXwIU1neJjUFHZHd7ZuMoug2niCMWiu3EblkxEAisueLzNnHlQ/it4KMch9T+vwo3oNBttKOsSfVjk/WsfeW4Y3nmxCgxykGWK8z09wrcWrt4c7SN/kuZ+Tqo+tBmqVIZhLeyRNHAqrf03OiC8Rj7Vm+v8A0eIPnZL1Fe4lYOPEVT2c+Gfk8GgaGGWVXuBWswar37UZEj3SKM3LYPKCO4yPmKG6sQKtFhOS/wACth0O5/NJ6kQBy60PGsPiOoMqGIB7gHnUfB76XN21lbMEAgxI6jpRW3w3dny215S3lEjnA60zk6fInGduWpceFB8jUkqIGvRSePNXBpLQgne/fkg9dvM/OhWpvhbkAEA5EmfrUy6bJCOqSFyVmptOCTTvDoNnUMaut3djDpOPn/eKlFuq2tbaVnqyj6ir43769QmNPVsGdMpSNwIVySGM+YrG4T1ird9QRQe5b/dm6WMpJjoByPxjNSabiQfE0LJJOcq8S+bFTtEl3T1De9rl0y+DKm7dBVFaSqg4Ny4FztGTAyxEDqQRYSKGrwix4u97Np2JyWRGJ95YGrYpKMrYlmi5RpBz2Z1iMq6ddUNxzc2XFvau8cSzm0WXTJyEAkgQAyRW30ekS2gRFCIOSjAzkn1JOSTkkyaq8IRBaGxVQdlUKPkoAq+tbcK0qjz0u07H00mnAUjirkDDTRTzUYNcVYC17OLdw2xLhWKDEF9p2gz6xQRf21VhZcFTDObIuAC4J3KvlN0pO0fZEjcZGdE1IKqUMnxHhl3+J3UNqkYblsONty4HUJGQVjaZwZIEjNQ6nRXoVijDaNQpCfs8OXuK9u4ykAAQsc5wJiTWz2Tzg9fiMg1BqNPEkZHURPxFAyx2tDWHJvTPObWi8oFxCHBMbmViwwd3lwBzx0itDprkgHvU2s0K7g6wQDJHX1iq0gM4HJWIH+U5FZk1tZs433BS21PuLIg5HbpVXTvVucUBBGgFreCWSZ8NAe4UKfmsGgev0IUEq10egct9LhIrW6mgfELWDU6mEhFGa0nC7lxPEt2NQ7j7N3batkHlCXFvIeZ7H3Vb4NqtaW/fKjoeTM4F0AYyEBUnl299W+G697dq5bBIHmMD1z9/3VLpdQ6LuUvy/duMjaCAQR2lSM9QK14t45QnFXa+9+4cj0jm3Jy+vPrtuE00rvyViPQE0M43omBTysDnmDy6/Wiur4wxWBvDeUHKgrOcEe/60P1mpmCXLMMKCZIzk/GmYSn1MXGUHFefJMOmk+9fAbomxFXltVACSN0AiMmOXoSPdTkvSP78vfSH/i1trHNOgUsMo7tD7jBeZoRfBvXF24VSCW6CD99FUsb2AKgkmBJJ9eXup2u0L2wNwEEwoHKYnpyPOrY+ljDIo5Jq+5d7L44u9gRxG0Wt3RI2uSBz8s8ifvoXwF7ivtcQRHxB5EelHtfbIVQmA0SvOCDA59KF29YtzVHYAFQbN0Zcrjcanqoy/DvJzb+QzlUXUl6GvsNK1Xv4NTaUeWo9TWUjOa3Nn7N3ZtRRgNWc9lL0qR6fjWhDVu4HcEec6lacrRODSNTFeuLUYAKTUdK7UwGuIBTc66kLZpZqCh008Gm06oOBfFOGmN1sA9xyoA2mKFSY84OJmCDyP661tg1YjUap2veYxJONv2fkJxS0ukUraNr2e55bTapFmy1XbbzQ5xtYjGCR6YxirWmuVkcM0WtiS9bmg+tSr760l9oXJ5Tj76o3mO4yIIMQenf60zh6Seb3lsvEvCNOmZ/W6opIWCG5yJ5ZDD1Gfme9WrRxbS2fK07mHl39YcjLARyP9zJsDOwKgqIkEYmJPKqTavw2nasqcBlEEdJU86cWOeFNW9lt4OzYww20/fkECgUOm5DtGLgxmOv82cdSPpUtjTkuBjJ+10HQn69e9D9Dql3AufKPsnpJInB5860a6RXHkYyZwu0CM7WmOxFWfXxwrS74W/d9+QPNDff4gtda43W0fajYbpMdu08qcqQcZwDzj4/OrY4Mi7IDTcJjk2QNx3ZHrSfsYV1aN0bhshpbIkdhy5zFMx6zpquMl/wWp3UePh9flRTta0hwTACnA9R0b51a4xqTdEDyhPMMzuYYg9uZqMcM8zyVCl/LuPOOwANTazTlVBA3gn3CeeevehZsvRqccsmnJcff8lve1rT/AEUrQATfcMTOFG4+8yeU0BSww1TlVP8ACTiJLKpJj1Jn40e1+oHg71Kb7bAlSVaZMbSvYHNVdFxCbou3t1wtllEKSqwNogYwOnagRlLqpvWmkr28hn8LbZffgvh5hPT6kqIIpysGaC0SDA9cfhPblUX7A7AnlHRZYgg5B6Tz+NVblg7gWJPOOnIiQR0buDTODD07fu8+e9CzxKnb+RotPxMJYYI0MUIgYYNGI9Zq77Me06i0Fvud+6ACGJA9THes/oADhiR5Z9ACYBJPcjAycdKtrplG1gpYEiHDKwE4EiBgmOVDxRw9Pqjqb3v0Fs3TxyxcZR53vaz0APIBHI5FLvqrpNSrINhkDHYgjBBHQ1KTR4ytJo8lOLjJxHk0lRlqQNUlCqbQpwtinkZroqpw5bYp3hCmgVIorjiN0AGcCsZqdEQzEGUBwxmT2rY6tSV92aoshIOJXl8TJz8qTzdXPBkSS2Nj2fGKg5WYqSFwIMyOx70U4XG0XM7Sdk9iVLDH/SR8RUnF9Mvh70AkCCogZ9PfQi3u2gHllo6dc/M/SmI4en6rG5RXaVen9mvJur77LuuvqXUqTImOhJkRHyFD7t0sxYwAxOFEeaRjHKptLpGYrtXfjIOAIwc9OVWtHoJMA7mGdxnap9O59fSr6sHQ41C+Pmy6Tk7KK2iGC20BLGCCCRMdIMgDv191W7/BXALFLe5JMqS3NSCpVpmQTyorpGWyd0rJgMfsz2HvqtqdbN0sG8irJEwoIMszMPh8orMxdR1Gaba48O7+AsprhLbx72YXWaMrE4n7J9ByxzFGPZvia2cEnHoT19Bil4rALgRLQYAxBO5Tn0x86rWDuWBA7jkecYJxHrRtOPM6zPT4GlL3sfF2aG9xq34iNPlCvyBJ3tAwPcDU2n4rZUSzjtgGc+nMGglnTMSPKYEmRkdokY71KmjJaOpOB15CcDlEc6tL2d0qVuf1Qg67NPj9y7quOoyELueCCJXbkHvQ7XcUuOoWFWciJxHT35Mn3VYHCmSMdB0Jn4gVN/uwjax5A+igfMz8wK7T0GFal731LQlplstvMA3rAVJIE4x/Nn/X5US0ukJt+IixBWCwBIkjIHp3PflUnHtKuLqCYxBzPIbh6Tj5U7TcQBVlaVJEHOJjBXsfyoUuoz9QnPHaXkNOVwTXj3/wLrAmwEyQAVLAkwVOQR16HEdaQsITdJ5KTzyFBB+K9e0SO1cuBYuADAWQP/E/PcK7haM1lJM4EzzMTtz6SfnTM3HFGCd/fIs5UpXxbLLQSqgQi7yZxPkIx3ABbtzqhwfiLrtVY5devw61b1iYIGARBMySOwwIFV+GcEN26ETBMEHlgHOfdJ+FXx9Ti16ErT72UWSDxtTpfsbz2YuBkcictJB6EjI92KM7aj0PDEsrCCMAE9WjqfWrG2jJVweO6mayZHJEJSu8OptldtrqF6KlLXV1cQOFKK6urjjjUNsZf3j7q6upbqOyO9HzL0/cyHEf8S56HHpjpVSPJ/0/lSV1aGBVjj6I23ydonIS7BP2GPx2860dlR4a46L9wrq6sL2t+qvQY/0+P8Av2vQA2wAICtA7cuVAuPY0YjEuoPqIcwe4nNdXU7j/AMP5fsXxcw++9kHBvNpWnMGBOYEjA7cz86boR5m/yH/5Gurqyeq5+CNfF2Zeoe4SgPhSAfPc++retMFgMDcMe8Ca6urOnwxGf6vz/wCkmuOB/mWu1v8Ahv7qWuqUCX+vqB+J/wDAH/MUfDbyqhqPt/E/fSV1ep9m8P78Q2Tsr4nXP8J/en/2CrXB/wDDX9da6uqntDu9f2QGf6XxJ9TV/wBkh++H66iurqQwdtGfn/Sl6G/rq6urbPNnUldXVxB//9k="/>
          <p:cNvSpPr>
            <a:spLocks noChangeAspect="1" noChangeArrowheads="1"/>
          </p:cNvSpPr>
          <p:nvPr/>
        </p:nvSpPr>
        <p:spPr bwMode="auto">
          <a:xfrm>
            <a:off x="63500" y="-1041400"/>
            <a:ext cx="2124075" cy="2152650"/>
          </a:xfrm>
          <a:prstGeom prst="rect">
            <a:avLst/>
          </a:prstGeom>
          <a:noFill/>
          <a:ln w="9525">
            <a:noFill/>
            <a:miter lim="800000"/>
            <a:headEnd/>
            <a:tailEnd/>
          </a:ln>
        </p:spPr>
        <p:txBody>
          <a:bodyPr>
            <a:prstTxWarp prst="textNoShape">
              <a:avLst/>
            </a:prstTxWarp>
          </a:bodyPr>
          <a:lstStyle/>
          <a:p>
            <a:endParaRPr lang="en-US">
              <a:latin typeface="Calibri" pitchFamily="-111" charset="0"/>
            </a:endParaRPr>
          </a:p>
        </p:txBody>
      </p:sp>
      <p:sp>
        <p:nvSpPr>
          <p:cNvPr id="4105" name="AutoShape 16" descr="data:image/jpeg;base64,/9j/4AAQSkZJRgABAQAAAQABAAD/2wCEAAkGBhQSERQUExQUFBQWFxcXFhQXGBUVFxUVFxUVFBUUFBcXHCYgGBkjGRUUHy8gIycpLCwsFx4xNTAqNSYrLCkBCQoKDgwOGg8PGiwkHyQpLCwtLCwpKSwsKSwpLCwsLCwsKSksLCwpLSwpLCwsLCwsLCosLCwsLCkpKSwpKSwpLP/AABEIAOIA3wMBIgACEQEDEQH/xAAbAAABBQEBAAAAAAAAAAAAAAAFAQIDBAYAB//EAEIQAAIBAwIEAwUFBgMHBQEAAAECEQADIQQSBTFBURMiYQZxgZGhMrHB0fAUI0JSYuEzcvEHFUNjgpKiU3Oys9JU/8QAGgEAAgMBAQAAAAAAAAAAAAAAAwQBAgUABv/EADERAAICAQMBBQYGAwEAAAAAAAABAhEDEiExBDJBUWFxBSKBkaHwEyMzwdHhNEKxFP/aAAwDAQACEQMRAD8A9BCEZzFOJghgZpguHl0pfCzRbFgho75JJiiVu6DFCtHrIwcetXbNz191cXiwiGriagtXfjT2uCqUFsmU0hamLcmkNyuokdVfWa5LSlrjBV7kxVHjvtAmmt7myxwq9WP4D1ryXjvtG19yztJ6D+FfQDpQ55FEJDG5m84t/tGtriyC39RwvwHM/SsjxT2yvXsNd2r/ACp5R98n4msfqdYx7/dVa2WJws+g50u8kmHWOK7g69gMZ8Q/9v5GjPDLjoPLcBjoCR8wRWY0asSMZ7f6/jRVbL9iPTr/AGoWpoOo2a7R8TuW4M7h1HOc95o5w/jPiDOMx8e1Y3hepbufj9xomdN/EBG2THqev691GhlfcByYovk2i3gaQtQXhQYjdBJj3eU5H+p9aLqabjPUI5IaWSK3elVqjIrlq1gi3YWZM1PYNVbNwSasW+fpUl0WVapN1Ql6VblVovZNurppivSzVaJEu8qg28s1MW6VCxk1ZFWZiKXfNCeOcSuWrlkLC2yzNdco7nYpTyIEUwxDMZMQEJ6EVRs6/VFrTOpWGYPbFi40qUHhZVyJYhp6I3lPKW4DQ+/rtVbu3ilstb3PtBV3LsNGLi7IOEFy2ByO5rhAgjLrPGNUvmuWnd0XVeGzWhuEJYa1v2Qq7hvkLk4USVMw6XjmrNtT4Ku5V7jFUuIibWU+EpYKXfaSgxlu4Uy7WcXuMbqmzcZCo2o2nuEEbre43TMkkFoRQQRg5la4k2PC9fcNsNcCh2yVUEBJyEkk7iORbE9hV6zqJB71in4/qA7lbDMgZQLexlcfvLSeZydhLK11pGECqSTNSPx6+oQNbuBg5W6bdm5cV4aB4EkDYRBJYzDCJIbb1kps24uCOdUOL8aSxZa45iMDuxjAFRsYBnkOvoK819pOLG/cnOxcIv4+8/ShZcuhB8MHkl5A/jXGrupuFjOfoOgHYUMuWumSf6fzq9sxJwO3SfxpypnmFHy/vWa5tuzUUEkDP2T+iimm4IsbiCsdf7j8qL6PTW7YDMwnpII+s06/xPGIj0z/ANpH3Z91dqJ0kK2QAN3mH83UfmP1inXroH5/6/dVE39rEjE9ByPrHIH1HOuvXp+z16frr+utQnuTQR0hE45iJ9xmtdotJuUDqR+f4RXn3DtUVfuOXwz+NanWcXKm2V5jacf5iCPlPyo0GkwU4tmhs3Db/dxH0wev31ask8j86y7e1CXlUPhwrZ7+Vhn05UU4bxbeAo+0CYPOQDGSPSPnTUZoVnjbVMMTSzTUM029eVFZnYKqglmJgADmSaPYi1TotAdqoa3jos3EtjYSwd33XFt+Hat7N7mQZI3ghcSAciKlscQtssq6EEoAQwibgU2x72DpA67h3oHq7Vi/qLglCG096291PDLW2tXLW8FiCJC3V5yIEcqsSg4/tVp/KfFWGDkNkeZGRWt7T5t43g7Y5Ak0Q0/E7Tuba3EZwquVUgkI2VbHQ4PxHcTjk4XobioV1Jy9xbbNckm5ee3duqwMG5uhNytO5XzzBF7gFzT2fGvnUKC4VrocWLbAz4Stc2iYm2VRSYAkCedcWNemKcXoPd4/YWQ162pVRcMsohGICsZPIkiPeO4q3bvblDAgggEEZkESCPhXUdZaZ8U0wTzqs1351yvJyKkiwNMGmgxVldN65pEtlecVAIqcRRntOEYq7IwVhgqxUhSPcYpmi1Yu20uDAdVaO24AkfCY+FXfCk0O4anh3btk8pN63627jEuB/lul/cHTvUHFxjTrImpWs+lPt2u+K44C+1mvZdPsXG9gpP8ATBJHxxWCuCPU/Stf7b3AFtjuWPvgD86yM7jA+fas7qXczW6VflkLMTy59+vwHSnWRBhBLHmRk/M4FS3LQQbRknJP6+6ivDtOEUdzkmlWx+MSrY4cx+0ST2mfvp/+5YyMd6MWUq54FRuy2yMrd0GPjXJoPfWluaUVUbSiajdE7MGrpUA7H5VGb5VsiVxy6Ry99XL+noe1qMgf3q6kyHBMv8Q4RuUXFj/9AiRn34+VD9LrrtogKobI8ok95MDrWh9mry3kuWDjEqexOR9R99ZfiGnuWLr90JweojdjtiDimY7q0Jy2bTPS+GXi6birA8jPU9CPSDS8X4auosm00QSpMgMDsdXAZThlJUAjqKo+zPEjcs8+UHmTg9J/XKjFO43cTMzqpGUucNbxtp8diL+ldBti0RZGn332a2gQQlplCFsHko3CLKeytu1YKtfNu0tq7bZgLNpfDui2G3kqczbVixMsSZxCglqOLeY27K+LcBhoO23bP/NuQdp/pAZ/6YzXafhMsLl9vFuKZXG23bPe1bkwf62LN6gYq4KypouBIVV7V7Up53ubiAlxy/h7yWZA2xzaB2kbSCPKAFiVfZBAkJcdDklvKWLG4bobdEqwJABUggIonGTE05TUnWAx7Ixvbxn3XDbLXCto3Wa2qKrvdChpGwEbSsEnnNH9JZK21UuzlVALuQWeBG5iAAWPXFIaQGuOskHOpLN3NQmlt1JxHb02c1Kmm51Pd5iKdbtwKk6iEWYMUP4zwpmCvbAN20dyAmA4Ih7LHoHXE9GCN/DRvw6cyVBbSBtJfW7aW4hJU9CIZSDDIw/hZWBUjoQRU6292Ki1nDXt3DesAMW/xbEhRegAB0Jwl4KAJOGAAaIVlEp7WImo23SFsuYS4QbbWb0SdLqlb/DcgFkYwGGMkAtxGkz3tzqA14Wx/wAMQeWSc/lQBLgSP5ui+/kTVLjntAHvXTbJ8zkh26r0PLE8/dTeAWWuXwzGQPN8oP4VmZE5SbZq42oxSQSFmGg+8+pn8hRnTiaD3bn76B+oj86LaY4pV8j6WxcstV5WoYpHcfOremb3GpiVkTXBVRlq/FV3tirMqgbqziqS84q3rtQi+vuqrpbqFoMrPImoS3CXsRcP1Xg3wfUA+44/GjntxpVZbd9f4vKeh3DzD4kbh8BWR9r9T4VwIoDXNoYicInS456LjHfpWj0etuazQPbRRCDcb7DEqJBs2xlzHUkKOhflTONNNxYnladSRD7J8aWy2xyQZZQqgsbhjHhosljPbpzgVqhp7t/Nwmza/wDSRv3jD/m3VPlH9Ns+9zyrC+zWkCalCDLNBLH7RjBWYAC7g0KIA7V6eBTOF8oR6lcMi0+nVFCIqoq4VVAAA7ADAqUV011HExa4VwpakkWuFdS1xxwpyDNIK5TUnBPZNOCUq0+aiwo2K4rTqWoJKev4el5Clxdyn3gg9GVlIKsOhBBFee+3fsCp0zH9q1RGF23Gt3jtmSguPb8XbiYLkSAelem1nPbS4PCVO5JPuUH8SKrJ0myYq5JHg37EbflLm5GAzDzQMZ71qvZu15WPofwA/GmanSAE7fLj8aKcMtbdOXPXvzgTk/Os6U7TNOMKaBlszeHfJ+kUXHLJgdfWgnDbm66x9PvP9vrR7UaEXLZUHaSMGJoCiOt0ijquLWVGQI5biQonGAzEA8xU3COKox8hkehDDPLKk0GuexcJsZBcaZ8WcwYG3aeQByMxg4zWh4JwwWbCWv5TO6BJwBHoMCmHDHp53FY5MjlTWwZXlQ7WauCZ+VWFvySBQa8264ynqCKXuw6RR13HbdkguyKW5bt0xmDhTAMe/wBKDcU9sfLttoLl1vsBcqP6n5RHYxWl4/wc6kIRgoFHlOyQswMe/wClULvsmCys0AqAAExMfznr9Kb04khbVmbaM7a4TqGsg3PDUsdzMxN12aMMVWFJAwNzMABgLW+/2ZJtnczOxEEsf5TBAUeVRgchPcmhesQBYon7GttuN6OfrE/jQnkepMu8SUHQl7hgt6nZP2G8p/pwRW7VpAPoPuqne4cly8GYZ2RPuJz9auhIx2xTmGNNszeolcUjq4UlZn2huXvGJCIyWLLXkG66WNwsqo5tovmKlHwCZVm6mKYEkailFYq7xrWrtbYwgXlYtbgIFvKtl7qeIFUkZZgW2rMKckF+D8Zu37t8fuwiqvhALckmM3HLAAIxMqsyVE+tcTQfpaxae0uqRbYIRmXTF7m63eR7l4Iw2AR5QjpLv9nzQIxLhxfV7GYnxSRpWtrZtXlD/vkW7sdsBDkHcMqdwG3J46jZRSqKpcI1Nx7QN0KHDXEbaGCk27r2wVDEmCFBz3q6nOrHBZRSiqyXZqQGooJZPXTUSvTg1RRNjqyftZcl4/lT6nP5Vqt1Yv2q1qKXZ2CrO2SQJPKB3PoM0PL2QuLtGKvJucr7vlNO9oeICzpEHLeTPu5fcBUbvca4fDtmCp81ybYORkLG8+4hffQP2709zbbVrm7baVtqqEUAsR3LHlz3VnKNumaWqt0VeFce23yvhXXkYCBScZmCw6Vo7HtrplIFxntHtcR0+sEfWgPDfY+4bSXJsglQdzKbzwRIgP5QYPXd7qN6b2U06tNxTdYHnc8wB9EACD4LURnilaT4GHDNXHzNLpNZZvjdauLcA5lGVo9DBxU7rAqPR21RYVVUdgAB8hUblnJA5VWW3ByXiQW3k4oXrmKuCf8ASj2nLJJZVjpE/WhGtdnufZEd/XpHpQ1QRbhDTXCVH31Hq2I6mn8J8iBG6cjScQokdyEtwXrEJKg9TVv2QvBnY5y5A+ufcYqlxPUQsjmFPziKsezlrFthI86qZ6gI5EdqibSkiZY5PG5dx6DpruVPpn4gflVnUJB9+RQqxdgL8B9P70cuDdbBHQfStHBK0YeeJTmoxYXfvjzbds/0yGj5ipDVfWcRt2o3tBb7KAFnf0RFBZ/gDTAkWpqjY4ibt0i2AbSbg9wyQ1zl4drvtM7m5A+USd22A2Luo/xJs2T/AMMH97cHa46mLa/0oSx6sMrRO1aCgKoCqAAFAAAAEAADAAHSuJJJrprhXVJwpNKoppNKtccPS90qfdkVTU1Ol2rHJlwGuZwJJMAZJOAAMkmql/WBFZjuIUSQqlmPoqqCSfQVQTQtqPNqRCc00sgqIyG1BGLj9dmUX+sgNUFiU8VuX8aYAW//AOlwSh/9i3IN3/OSqdQX5VntTwpEusxJuXJIN24Qzx2EABB6IFHpWy31muLj94/vn8aDm7IfD2gDqbXnnsB85zWZ/wBolohlYf8ApKPgH/vWovN5m+P6+hoR7ZWNyr622HxkEVm3TNJKzDaf2sa3bRIbyHDKxmJkAhpGJA5cgK1vAOKDUWg45yQw7Hn9xFec37X40W9mOL/s95Ub7FwAH+lswx9Onx9KNOCatchYZ52oy4Wx6jaYxVTU8ZCOtlINxzgYE+mevpU2nu1Hd0YPQTMz69M9DS0Wr3GlV7l+zobxQko5wDg28A+gOeRoVxHSXwCWGwDmSyDngc6vW3dFMXbyk4IWGkRHPoaE8c4Za1Oblp7zRAe5tEfGJ+VM1Cu76Ex1p2tP1A9v2vRLhR7iEjmQynrEeUmT7qvXvaNWEpa1Fyeq2bgX/ucKPrQbT+wdpWlWe0Sf4SGHyuBpq5xDgjpjxNPcAGTctG2QBzlrbx/40P8ALvYBKeS+F8P7/gj4txErb3MjoWIADbJMeYiAx6D60a4BrUVVLlLYIa8dzAbSxKosmP4awentrqtQqhLYQGMA7Soy1zzCeWfhXpHCeHW1sh1tIpfKjaoIUYTkOoiffXTSj6gvxptNJ7Mu2vaS1thXDkkiLYa6eX/LDda0HBvaG5dQeHp3bEFrjJZTsf5rn/hWatakftKW5kKIP+Y5P30c4K/h3XToSY+8VbDOmLZY2iy+ivsYuXhbH8thYPxu3JJ96qhqfR8Nt2pKKAzfacks7/57jEs3xJq62c02K0TKkqdCCnClArqkg6uFLXRUnCVy0sVwrjgTxy9dFv8Ac7gxYAlEW4yrkllRiA2QoyeTE9JoJxD9uuG8Ajqht3FVCbZTxPDsm3BXzRvN0ltwnCgYkmeK3bwRfAUM5uIDP2QhJDM3XaMExnGKErxDXeFc3WW3bECMi2y24OyXrhUtAYja6JkQMxkDmQiRdZrvKhN0E3x4jCyLsWx/BbcW0RhcYbt0QiwGaTFXfZ39pbVNd1CuqG0VUN4Y2N4oZ1AUTsjYFLSTsdsbgKCM/EBtfzqdhW4wC3CpGp1HhHato+Kq2zbLbEVn3KQQJg3wnX6h7t4up2Fx4dt0az4dsFgDv2k3HYbWIEhZAkGQOstZHp9fxBlWFANwmWuWwosEoWMrILohhVnLsDJ2kGu1Opd13XLZtOQJQlSQQM/ZJETMZ5Ry5CprONawWLjFGslbTMH2Jc3XEc7hG7ailYCzO6SYECufXO6zcG15YctsgMVVisnaWUA7ZMTQcz90Pg3kV7n+Iw/p/D+9VeK2vE04IElfuwD+dR6jVRePuFScNvSsT3+8n5cqy29zWSpWeY8T08PA6Dzf3qXhWk8xZlPZcdMST9K0PtR7JOr+JaEgkEr/AC8pj+ZY7VS/aJYKF9SD0Hr6+lOY2+7dj/QwjKep9wZ4bryqjqPwo/o9ar/lWa0uRPerq2Tggwe9Z7e5E1bZpxb7Cq2pu9IFCP8AfF1RBE+7FUtXxhzyEetTYNYyxrtYFPasV7W8ZdxsBhSRI6t7/T0owxJMnNZjjtuWaOkflR8SWoHnvQ0gv7DaYHcT1G0fGJ/8d1ekXtettCzclGB3PID9d6889lbNy2UmNs/ImRPyP0o9x7U+ZU9AfnI/Xxqma9ZSOFpaZKmS8EvHx2c89wJ+QNbErF4eo+fY/KKxXCrnnJ7/AJflWz0FzfbQ/wAVuPiv9qmDB5Y0adMqDTafoXER0I+U/wB665bgxWpB2jHyxp2NmlpIpYq4IWkpRXVJwlKKQ0gNccVN9O8SoW50oNcUJ1enm7VfdVO/rpwvLqfyqkpKPISEHJ0heK6kMptxKkQ3u7UEvXZJq1qJOBVDW+RT0J5fnSGTI5GnhxqKoBai/Ls3wH3flXcP1oDBSY3Ex9IqtfbMdsn8AaCakG44gwoxjmfd+dJ1bNBcUj0i+ZsgMCQOokfUcj74rP3dChBJyc+Y/ajoJHOp+HcdIthX3SBAdecdmBw330l24GJKkGROBHzU9aLDLUk0F6e8ctwVo3gD9e6jNsArWcFz94R6/fmjVi7iqZYOEmvMLNVJoS+KqXrM1Z1DYpunzQ0QUrmmgE1m9Tal571s+KLCGs62mk0aDBzVkN57oVShEc4jn6H6/KtBrLP7TpxftA+Ja/xbf8SjnPqs/Q+hqtw+wD5W5c/h1/CrnC75sXt6c1JB7OvVW9CKNllFtPyC54Sl+anyD+DX/sz1j7q2nDHKR1H6+lBOPeyCNt1OmZlRvNs/hUz5h6EHB94q7wzWAACdrDmjcieuw/gaBJaZCbeuPBt+HXOQ6c1P3qf12oheyAeoxQDh+oiDzU8x6dx6itAxlQQZ9a0ME7Rl5oALifH/AAbnhhAx2bhLhN7w5Fq3IgvCyQSpgggNVbSe2KXAkW33MruwDIwtqi2bjlnBgjZfttjJnbAOAY1HDkcs2xN5Ur4m1S4BBGGievKadpNAltEVVXyLsB2gYhQ3LvtUnvA7U0JAPhXtmt1dzqttfE2F/EDIo/ZjqSxYqsxhDEjdyJirNz2hY2LF63bMXLoRlchCq7riEneV2mU68pgirev4WW8I2haU23DBWSUYhDbT7MFSoPljlERyhnA7StY2EC4gdxuYDbdPiFnuKpmE8UuADOFBk4NcSC09ube+7uUC3bKjerbz5r/7OAy7QAZ8+1Sx2lcSwFGeEcVS+pIBV1JFy0xUvaYM6bbm0kAyjYnlB6irf7Mv8q9/sjnu3zy57vN7886eixMDnk+pwJPwA+VSQDDXUhrmaBNQUKfENVJ2D4/lUCmB29areJLE9SapcT4jtkDkPv7Vm5MluzWxYqSSCF3WhcLE9zyH51VuWd+Z+P5Cs5c15mScD9Y/Olt8SZwYkDl76W1t8jax1wN4kqglEznJ6fPqfWqS6fbzq5atx0rr6SKE5bjkYUiLpiiXCgBaJPM/RR+ZH0oNBWSKm0zswIE7TGO+OXu5VMdmWZHqtIBsuBgdxK7RMiD5ZPLOaJaaIqRdGYG5THTHpg021Yg9qa6qLjPd3e9l8rTlYrKCKg0+DVommOtLIGN4gNy0PaxmrxNRk1ZFSBLe0zV61bBH65VWucqu8GtByQTG0D4gzH3GjxywjinHJxVr1/sLC5Kgv7O3Z3WTybzJPLeAZHuZZBoLrrMEjsSM88cp9YxRC0uy75T9mG/sfWk4ku53buSffSympwQvpcJsg4Vx1rXlbzJ9VPcH8K2HBuLDdEyjiV9/UfjWBNvNFtBbdFVgPKGBx0PKfrV8c5R3XcCzY4yPQoroqtoLu5Aag1fEGZzZsQ1wYdzm3YnM3I+08ZFsGTgnaMnai9STMGSqTQ3iV5rjfs9okMwBuuOdm0ZEg9LjwQnbzN/CASNmyqKqqAqqAqqMAKBAA9AABUfD+HLZTaskklndsvccxudz1JgdgAAAAAALG2rFRCKQU6KaBUkAk86jviVNVeNeJ4TC1u3kr9nYGjcC0F2AEgETMiZGRQdNHq/My70a4dOYZrN1EA8K3dDYDOwUO08jjriqPdER2djrV4biAZKyCAZhgN209jBB+NAtXJj1E/E5NWOMWtRajzOu29c2sW04FxDau3A1zcoAUbBOVmXwIU1neJjUFHZHd7ZuMoug2niCMWiu3EblkxEAisueLzNnHlQ/it4KMch9T+vwo3oNBttKOsSfVjk/WsfeW4Y3nmxCgxykGWK8z09wrcWrt4c7SN/kuZ+Tqo+tBmqVIZhLeyRNHAqrf03OiC8Rj7Vm+v8A0eIPnZL1Fe4lYOPEVT2c+Gfk8GgaGGWVXuBWswar37UZEj3SKM3LYPKCO4yPmKG6sQKtFhOS/wACth0O5/NJ6kQBy60PGsPiOoMqGIB7gHnUfB76XN21lbMEAgxI6jpRW3w3dny215S3lEjnA60zk6fInGduWpceFB8jUkqIGvRSePNXBpLQgne/fkg9dvM/OhWpvhbkAEA5EmfrUy6bJCOqSFyVmptOCTTvDoNnUMaut3djDpOPn/eKlFuq2tbaVnqyj6ir43769QmNPVsGdMpSNwIVySGM+YrG4T1ird9QRQe5b/dm6WMpJjoByPxjNSabiQfE0LJJOcq8S+bFTtEl3T1De9rl0y+DKm7dBVFaSqg4Ny4FztGTAyxEDqQRYSKGrwix4u97Np2JyWRGJ95YGrYpKMrYlmi5RpBz2Z1iMq6ddUNxzc2XFvau8cSzm0WXTJyEAkgQAyRW30ekS2gRFCIOSjAzkn1JOSTkkyaq8IRBaGxVQdlUKPkoAq+tbcK0qjz0u07H00mnAUjirkDDTRTzUYNcVYC17OLdw2xLhWKDEF9p2gz6xQRf21VhZcFTDObIuAC4J3KvlN0pO0fZEjcZGdE1IKqUMnxHhl3+J3UNqkYblsONty4HUJGQVjaZwZIEjNQ6nRXoVijDaNQpCfs8OXuK9u4ykAAQsc5wJiTWz2Tzg9fiMg1BqNPEkZHURPxFAyx2tDWHJvTPObWi8oFxCHBMbmViwwd3lwBzx0itDprkgHvU2s0K7g6wQDJHX1iq0gM4HJWIH+U5FZk1tZs433BS21PuLIg5HbpVXTvVucUBBGgFreCWSZ8NAe4UKfmsGgev0IUEq10egct9LhIrW6mgfELWDU6mEhFGa0nC7lxPEt2NQ7j7N3batkHlCXFvIeZ7H3Vb4NqtaW/fKjoeTM4F0AYyEBUnl299W+G697dq5bBIHmMD1z9/3VLpdQ6LuUvy/duMjaCAQR2lSM9QK14t45QnFXa+9+4cj0jm3Jy+vPrtuE00rvyViPQE0M43omBTysDnmDy6/Wiur4wxWBvDeUHKgrOcEe/60P1mpmCXLMMKCZIzk/GmYSn1MXGUHFefJMOmk+9fAbomxFXltVACSN0AiMmOXoSPdTkvSP78vfSH/i1trHNOgUsMo7tD7jBeZoRfBvXF24VSCW6CD99FUsb2AKgkmBJJ9eXup2u0L2wNwEEwoHKYnpyPOrY+ljDIo5Jq+5d7L44u9gRxG0Wt3RI2uSBz8s8ifvoXwF7ivtcQRHxB5EelHtfbIVQmA0SvOCDA59KF29YtzVHYAFQbN0Zcrjcanqoy/DvJzb+QzlUXUl6GvsNK1Xv4NTaUeWo9TWUjOa3Nn7N3ZtRRgNWc9lL0qR6fjWhDVu4HcEec6lacrRODSNTFeuLUYAKTUdK7UwGuIBTc66kLZpZqCh008Gm06oOBfFOGmN1sA9xyoA2mKFSY84OJmCDyP661tg1YjUap2veYxJONv2fkJxS0ukUraNr2e55bTapFmy1XbbzQ5xtYjGCR6YxirWmuVkcM0WtiS9bmg+tSr760l9oXJ5Tj76o3mO4yIIMQenf60zh6Seb3lsvEvCNOmZ/W6opIWCG5yJ5ZDD1Gfme9WrRxbS2fK07mHl39YcjLARyP9zJsDOwKgqIkEYmJPKqTavw2nasqcBlEEdJU86cWOeFNW9lt4OzYww20/fkECgUOm5DtGLgxmOv82cdSPpUtjTkuBjJ+10HQn69e9D9Dql3AufKPsnpJInB5860a6RXHkYyZwu0CM7WmOxFWfXxwrS74W/d9+QPNDff4gtda43W0fajYbpMdu08qcqQcZwDzj4/OrY4Mi7IDTcJjk2QNx3ZHrSfsYV1aN0bhshpbIkdhy5zFMx6zpquMl/wWp3UePh9flRTta0hwTACnA9R0b51a4xqTdEDyhPMMzuYYg9uZqMcM8zyVCl/LuPOOwANTazTlVBA3gn3CeeevehZsvRqccsmnJcff8lve1rT/AEUrQATfcMTOFG4+8yeU0BSww1TlVP8ACTiJLKpJj1Jn40e1+oHg71Kb7bAlSVaZMbSvYHNVdFxCbou3t1wtllEKSqwNogYwOnagRlLqpvWmkr28hn8LbZffgvh5hPT6kqIIpysGaC0SDA9cfhPblUX7A7AnlHRZYgg5B6Tz+NVblg7gWJPOOnIiQR0buDTODD07fu8+e9CzxKnb+RotPxMJYYI0MUIgYYNGI9Zq77Me06i0Fvud+6ACGJA9THes/oADhiR5Z9ACYBJPcjAycdKtrplG1gpYEiHDKwE4EiBgmOVDxRw9Pqjqb3v0Fs3TxyxcZR53vaz0APIBHI5FLvqrpNSrINhkDHYgjBBHQ1KTR4ytJo8lOLjJxHk0lRlqQNUlCqbQpwtinkZroqpw5bYp3hCmgVIorjiN0AGcCsZqdEQzEGUBwxmT2rY6tSV92aoshIOJXl8TJz8qTzdXPBkSS2Nj2fGKg5WYqSFwIMyOx70U4XG0XM7Sdk9iVLDH/SR8RUnF9Mvh70AkCCogZ9PfQi3u2gHllo6dc/M/SmI4en6rG5RXaVen9mvJur77LuuvqXUqTImOhJkRHyFD7t0sxYwAxOFEeaRjHKptLpGYrtXfjIOAIwc9OVWtHoJMA7mGdxnap9O59fSr6sHQ41C+Pmy6Tk7KK2iGC20BLGCCCRMdIMgDv191W7/BXALFLe5JMqS3NSCpVpmQTyorpGWyd0rJgMfsz2HvqtqdbN0sG8irJEwoIMszMPh8orMxdR1Gaba48O7+AsprhLbx72YXWaMrE4n7J9ByxzFGPZvia2cEnHoT19Bil4rALgRLQYAxBO5Tn0x86rWDuWBA7jkecYJxHrRtOPM6zPT4GlL3sfF2aG9xq34iNPlCvyBJ3tAwPcDU2n4rZUSzjtgGc+nMGglnTMSPKYEmRkdokY71KmjJaOpOB15CcDlEc6tL2d0qVuf1Qg67NPj9y7quOoyELueCCJXbkHvQ7XcUuOoWFWciJxHT35Mn3VYHCmSMdB0Jn4gVN/uwjax5A+igfMz8wK7T0GFal731LQlplstvMA3rAVJIE4x/Nn/X5US0ukJt+IixBWCwBIkjIHp3PflUnHtKuLqCYxBzPIbh6Tj5U7TcQBVlaVJEHOJjBXsfyoUuoz9QnPHaXkNOVwTXj3/wLrAmwEyQAVLAkwVOQR16HEdaQsITdJ5KTzyFBB+K9e0SO1cuBYuADAWQP/E/PcK7haM1lJM4EzzMTtz6SfnTM3HFGCd/fIs5UpXxbLLQSqgQi7yZxPkIx3ABbtzqhwfiLrtVY5devw61b1iYIGARBMySOwwIFV+GcEN26ETBMEHlgHOfdJ+FXx9Ti16ErT72UWSDxtTpfsbz2YuBkcictJB6EjI92KM7aj0PDEsrCCMAE9WjqfWrG2jJVweO6mayZHJEJSu8OptldtrqF6KlLXV1cQOFKK6urjjjUNsZf3j7q6upbqOyO9HzL0/cyHEf8S56HHpjpVSPJ/0/lSV1aGBVjj6I23ydonIS7BP2GPx2860dlR4a46L9wrq6sL2t+qvQY/0+P8Av2vQA2wAICtA7cuVAuPY0YjEuoPqIcwe4nNdXU7j/AMP5fsXxcw++9kHBvNpWnMGBOYEjA7cz86boR5m/yH/5Gurqyeq5+CNfF2Zeoe4SgPhSAfPc++retMFgMDcMe8Ca6urOnwxGf6vz/wCkmuOB/mWu1v8Ahv7qWuqUCX+vqB+J/wDAH/MUfDbyqhqPt/E/fSV1ep9m8P78Q2Tsr4nXP8J/en/2CrXB/wDDX9da6uqntDu9f2QGf6XxJ9TV/wBkh++H66iurqQwdtGfn/Sl6G/rq6urbPNnUldXVxB//9k="/>
          <p:cNvSpPr>
            <a:spLocks noChangeAspect="1" noChangeArrowheads="1"/>
          </p:cNvSpPr>
          <p:nvPr/>
        </p:nvSpPr>
        <p:spPr bwMode="auto">
          <a:xfrm>
            <a:off x="63500" y="-1041400"/>
            <a:ext cx="2124075" cy="2152650"/>
          </a:xfrm>
          <a:prstGeom prst="rect">
            <a:avLst/>
          </a:prstGeom>
          <a:noFill/>
          <a:ln w="9525">
            <a:noFill/>
            <a:miter lim="800000"/>
            <a:headEnd/>
            <a:tailEnd/>
          </a:ln>
        </p:spPr>
        <p:txBody>
          <a:bodyPr>
            <a:prstTxWarp prst="textNoShape">
              <a:avLst/>
            </a:prstTxWarp>
          </a:bodyPr>
          <a:lstStyle/>
          <a:p>
            <a:endParaRPr lang="en-US">
              <a:latin typeface="Calibri" pitchFamily="-111" charset="0"/>
            </a:endParaRPr>
          </a:p>
        </p:txBody>
      </p:sp>
      <p:pic>
        <p:nvPicPr>
          <p:cNvPr id="4106" name="Picture 18" descr="http://www.totallifecounseling.com/wp-content/uploads/2011/06/pageant+girl.jpg"/>
          <p:cNvPicPr>
            <a:picLocks noChangeAspect="1" noChangeArrowheads="1"/>
          </p:cNvPicPr>
          <p:nvPr/>
        </p:nvPicPr>
        <p:blipFill>
          <a:blip r:embed="rId3"/>
          <a:srcRect/>
          <a:stretch>
            <a:fillRect/>
          </a:stretch>
        </p:blipFill>
        <p:spPr bwMode="auto">
          <a:xfrm>
            <a:off x="4038600" y="1524000"/>
            <a:ext cx="4886325" cy="4943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 Heroes</a:t>
            </a:r>
            <a:endParaRPr lang="en-US" dirty="0"/>
          </a:p>
        </p:txBody>
      </p:sp>
      <p:pic>
        <p:nvPicPr>
          <p:cNvPr id="4" name="Content Placeholder 3" descr="images- super hero.jpg"/>
          <p:cNvPicPr>
            <a:picLocks noGrp="1" noChangeAspect="1"/>
          </p:cNvPicPr>
          <p:nvPr>
            <p:ph idx="1"/>
          </p:nvPr>
        </p:nvPicPr>
        <p:blipFill>
          <a:blip r:embed="rId2"/>
          <a:stretch>
            <a:fillRect/>
          </a:stretch>
        </p:blipFill>
        <p:spPr>
          <a:xfrm>
            <a:off x="1752600" y="1828800"/>
            <a:ext cx="5562600" cy="3971569"/>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Little Mermaid</a:t>
            </a:r>
            <a:endParaRPr lang="en-US" dirty="0"/>
          </a:p>
        </p:txBody>
      </p:sp>
      <p:pic>
        <p:nvPicPr>
          <p:cNvPr id="4" name="Content Placeholder 3" descr="littlemermaid-subliminal-22.jpg"/>
          <p:cNvPicPr>
            <a:picLocks noGrp="1" noChangeAspect="1"/>
          </p:cNvPicPr>
          <p:nvPr>
            <p:ph idx="1"/>
          </p:nvPr>
        </p:nvPicPr>
        <p:blipFill>
          <a:blip r:embed="rId2"/>
          <a:stretch>
            <a:fillRect/>
          </a:stretch>
        </p:blipFill>
        <p:spPr>
          <a:xfrm>
            <a:off x="4572000" y="2362200"/>
            <a:ext cx="3784600" cy="4241800"/>
          </a:xfrm>
        </p:spPr>
      </p:pic>
      <p:pic>
        <p:nvPicPr>
          <p:cNvPr id="5" name="Picture 4" descr="DownloadedFile2.jpg"/>
          <p:cNvPicPr>
            <a:picLocks noChangeAspect="1"/>
          </p:cNvPicPr>
          <p:nvPr/>
        </p:nvPicPr>
        <p:blipFill>
          <a:blip r:embed="rId3"/>
          <a:stretch>
            <a:fillRect/>
          </a:stretch>
        </p:blipFill>
        <p:spPr>
          <a:xfrm>
            <a:off x="762000" y="1742280"/>
            <a:ext cx="3581400" cy="351552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Sexual Violence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Is “any form of non-consensual or forced sexual activity or touching, including rape…”(Rubin 2008: 7).</a:t>
            </a:r>
            <a:endParaRPr lang="en-US" dirty="0" smtClean="0"/>
          </a:p>
          <a:p>
            <a:r>
              <a:rPr lang="en-US" dirty="0" smtClean="0"/>
              <a:t>Examples may include (but are not limited to):</a:t>
            </a:r>
          </a:p>
          <a:p>
            <a:r>
              <a:rPr lang="en-US" dirty="0" smtClean="0"/>
              <a:t>Rape</a:t>
            </a:r>
          </a:p>
          <a:p>
            <a:r>
              <a:rPr lang="en-US" dirty="0" smtClean="0"/>
              <a:t>Inappropriate touching</a:t>
            </a:r>
          </a:p>
          <a:p>
            <a:r>
              <a:rPr lang="en-US" dirty="0" smtClean="0"/>
              <a:t>Bra snapping</a:t>
            </a:r>
          </a:p>
          <a:p>
            <a:r>
              <a:rPr lang="en-US" dirty="0" err="1" smtClean="0"/>
              <a:t>Wedggies</a:t>
            </a:r>
            <a:r>
              <a:rPr lang="en-US" dirty="0" smtClean="0"/>
              <a:t> </a:t>
            </a:r>
          </a:p>
          <a:p>
            <a:r>
              <a:rPr lang="en-US" dirty="0" smtClean="0"/>
              <a:t>Sexual comments, etc.</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Also, from Little Mermaid</a:t>
            </a:r>
            <a:endParaRPr lang="en-US" dirty="0"/>
          </a:p>
        </p:txBody>
      </p:sp>
      <p:pic>
        <p:nvPicPr>
          <p:cNvPr id="4" name="Content Placeholder 3" descr="images7.jpg"/>
          <p:cNvPicPr>
            <a:picLocks noGrp="1" noChangeAspect="1"/>
          </p:cNvPicPr>
          <p:nvPr>
            <p:ph idx="1"/>
          </p:nvPr>
        </p:nvPicPr>
        <p:blipFill>
          <a:blip r:embed="rId2"/>
          <a:stretch>
            <a:fillRect/>
          </a:stretch>
        </p:blipFill>
        <p:spPr>
          <a:xfrm>
            <a:off x="457200" y="1752600"/>
            <a:ext cx="3429000" cy="2667000"/>
          </a:xfrm>
        </p:spPr>
      </p:pic>
      <p:pic>
        <p:nvPicPr>
          <p:cNvPr id="5" name="Picture 4" descr="little-mermaid-priest-subliminal-messages.jpg"/>
          <p:cNvPicPr>
            <a:picLocks noChangeAspect="1"/>
          </p:cNvPicPr>
          <p:nvPr/>
        </p:nvPicPr>
        <p:blipFill>
          <a:blip r:embed="rId3"/>
          <a:stretch>
            <a:fillRect/>
          </a:stretch>
        </p:blipFill>
        <p:spPr>
          <a:xfrm>
            <a:off x="3429000" y="3162300"/>
            <a:ext cx="5715000" cy="369570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Moral Of The Story</a:t>
            </a:r>
            <a:endParaRPr lang="en-US" dirty="0"/>
          </a:p>
        </p:txBody>
      </p:sp>
      <p:pic>
        <p:nvPicPr>
          <p:cNvPr id="4" name="Content Placeholder 3" descr="what-disney-princesses-teach-girls-4730-1274898673-60.jpg"/>
          <p:cNvPicPr>
            <a:picLocks noGrp="1" noChangeAspect="1"/>
          </p:cNvPicPr>
          <p:nvPr>
            <p:ph idx="1"/>
          </p:nvPr>
        </p:nvPicPr>
        <p:blipFill>
          <a:blip r:embed="rId2"/>
          <a:stretch>
            <a:fillRect/>
          </a:stretch>
        </p:blipFill>
        <p:spPr>
          <a:xfrm>
            <a:off x="1832313" y="1600200"/>
            <a:ext cx="5479374" cy="4525963"/>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Video Games</a:t>
            </a:r>
            <a:endParaRPr lang="en-US" dirty="0"/>
          </a:p>
        </p:txBody>
      </p:sp>
      <p:pic>
        <p:nvPicPr>
          <p:cNvPr id="4" name="Content Placeholder 3" descr="DownloadedFile3.jpg"/>
          <p:cNvPicPr>
            <a:picLocks noGrp="1" noChangeAspect="1"/>
          </p:cNvPicPr>
          <p:nvPr>
            <p:ph idx="1"/>
          </p:nvPr>
        </p:nvPicPr>
        <p:blipFill>
          <a:blip r:embed="rId2"/>
          <a:stretch>
            <a:fillRect/>
          </a:stretch>
        </p:blipFill>
        <p:spPr>
          <a:xfrm>
            <a:off x="0" y="1417638"/>
            <a:ext cx="2451100" cy="3052762"/>
          </a:xfrm>
        </p:spPr>
      </p:pic>
      <p:pic>
        <p:nvPicPr>
          <p:cNvPr id="5" name="Picture 4" descr="images.jpg"/>
          <p:cNvPicPr>
            <a:picLocks noChangeAspect="1"/>
          </p:cNvPicPr>
          <p:nvPr/>
        </p:nvPicPr>
        <p:blipFill>
          <a:blip r:embed="rId3"/>
          <a:stretch>
            <a:fillRect/>
          </a:stretch>
        </p:blipFill>
        <p:spPr>
          <a:xfrm>
            <a:off x="2451100" y="2006600"/>
            <a:ext cx="3289300" cy="2463800"/>
          </a:xfrm>
          <a:prstGeom prst="rect">
            <a:avLst/>
          </a:prstGeom>
        </p:spPr>
      </p:pic>
      <p:pic>
        <p:nvPicPr>
          <p:cNvPr id="6" name="Picture 5" descr="images6.jpg"/>
          <p:cNvPicPr>
            <a:picLocks noChangeAspect="1"/>
          </p:cNvPicPr>
          <p:nvPr/>
        </p:nvPicPr>
        <p:blipFill>
          <a:blip r:embed="rId4"/>
          <a:stretch>
            <a:fillRect/>
          </a:stretch>
        </p:blipFill>
        <p:spPr>
          <a:xfrm>
            <a:off x="5334000" y="4470400"/>
            <a:ext cx="3606800" cy="2247900"/>
          </a:xfrm>
          <a:prstGeom prst="rect">
            <a:avLst/>
          </a:prstGeom>
        </p:spPr>
      </p:pic>
      <p:pic>
        <p:nvPicPr>
          <p:cNvPr id="7" name="Picture 6" descr="images5.jpg"/>
          <p:cNvPicPr>
            <a:picLocks noChangeAspect="1"/>
          </p:cNvPicPr>
          <p:nvPr/>
        </p:nvPicPr>
        <p:blipFill>
          <a:blip r:embed="rId5"/>
          <a:stretch>
            <a:fillRect/>
          </a:stretch>
        </p:blipFill>
        <p:spPr>
          <a:xfrm>
            <a:off x="0" y="4470400"/>
            <a:ext cx="3403600" cy="2387600"/>
          </a:xfrm>
          <a:prstGeom prst="rect">
            <a:avLst/>
          </a:prstGeom>
        </p:spPr>
      </p:pic>
      <p:pic>
        <p:nvPicPr>
          <p:cNvPr id="8" name="Picture 7" descr="images4.jpg"/>
          <p:cNvPicPr>
            <a:picLocks noChangeAspect="1"/>
          </p:cNvPicPr>
          <p:nvPr/>
        </p:nvPicPr>
        <p:blipFill>
          <a:blip r:embed="rId6"/>
          <a:stretch>
            <a:fillRect/>
          </a:stretch>
        </p:blipFill>
        <p:spPr>
          <a:xfrm>
            <a:off x="5740400" y="1417638"/>
            <a:ext cx="3403600" cy="238760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Fantasy</a:t>
            </a:r>
            <a:endParaRPr lang="en-US" dirty="0"/>
          </a:p>
        </p:txBody>
      </p:sp>
      <p:pic>
        <p:nvPicPr>
          <p:cNvPr id="4" name="Content Placeholder 3" descr="images- final fantasy.jpg"/>
          <p:cNvPicPr>
            <a:picLocks noGrp="1" noChangeAspect="1"/>
          </p:cNvPicPr>
          <p:nvPr>
            <p:ph idx="1"/>
          </p:nvPr>
        </p:nvPicPr>
        <p:blipFill>
          <a:blip r:embed="rId2"/>
          <a:stretch>
            <a:fillRect/>
          </a:stretch>
        </p:blipFill>
        <p:spPr>
          <a:xfrm>
            <a:off x="228600" y="1676400"/>
            <a:ext cx="3606800" cy="3924300"/>
          </a:xfrm>
        </p:spPr>
      </p:pic>
      <p:pic>
        <p:nvPicPr>
          <p:cNvPr id="5" name="Picture 4" descr="images- final2.jpg"/>
          <p:cNvPicPr>
            <a:picLocks noChangeAspect="1"/>
          </p:cNvPicPr>
          <p:nvPr/>
        </p:nvPicPr>
        <p:blipFill>
          <a:blip r:embed="rId3"/>
          <a:stretch>
            <a:fillRect/>
          </a:stretch>
        </p:blipFill>
        <p:spPr>
          <a:xfrm>
            <a:off x="4953000" y="1676400"/>
            <a:ext cx="3733800" cy="392430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Dove vs. Axe</a:t>
            </a:r>
            <a:endParaRPr lang="en-US" dirty="0"/>
          </a:p>
        </p:txBody>
      </p:sp>
      <p:sp>
        <p:nvSpPr>
          <p:cNvPr id="3" name="Content Placeholder 2"/>
          <p:cNvSpPr>
            <a:spLocks noGrp="1"/>
          </p:cNvSpPr>
          <p:nvPr>
            <p:ph idx="1"/>
          </p:nvPr>
        </p:nvSpPr>
        <p:spPr/>
        <p:txBody>
          <a:bodyPr/>
          <a:lstStyle/>
          <a:p>
            <a:r>
              <a:rPr lang="en-US" dirty="0" smtClean="0"/>
              <a:t>Same company different message</a:t>
            </a:r>
          </a:p>
          <a:p>
            <a:r>
              <a:rPr lang="en-US" dirty="0" smtClean="0">
                <a:hlinkClick r:id="rId2"/>
              </a:rPr>
              <a:t>http://www.youtube.com/watch?v=vilUhBhNnQc</a:t>
            </a:r>
            <a:endParaRPr lang="en-US" dirty="0" smtClean="0"/>
          </a:p>
          <a:p>
            <a:r>
              <a:rPr lang="en-US" dirty="0" smtClean="0"/>
              <a:t>http://</a:t>
            </a:r>
            <a:r>
              <a:rPr lang="en-US" dirty="0" err="1" smtClean="0"/>
              <a:t>www.youtube.com/watch?v</a:t>
            </a:r>
            <a:r>
              <a:rPr lang="en-US" dirty="0" smtClean="0"/>
              <a:t>=mPwhMoQBg_8</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427712_391762094184104_1706233717_n.jpg"/>
          <p:cNvPicPr>
            <a:picLocks noGrp="1" noChangeAspect="1"/>
          </p:cNvPicPr>
          <p:nvPr>
            <p:ph idx="1"/>
          </p:nvPr>
        </p:nvPicPr>
        <p:blipFill>
          <a:blip r:embed="rId2"/>
          <a:stretch>
            <a:fillRect/>
          </a:stretch>
        </p:blipFill>
        <p:spPr>
          <a:xfrm>
            <a:off x="2286000" y="0"/>
            <a:ext cx="4722431" cy="6858000"/>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r>
              <a:rPr lang="en-US" sz="6000" dirty="0" smtClean="0"/>
              <a:t>Questions, Comments and Insights…</a:t>
            </a:r>
            <a:endParaRPr lang="en-US" sz="6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Statistics</a:t>
            </a:r>
            <a:endParaRPr lang="en-US" dirty="0"/>
          </a:p>
        </p:txBody>
      </p:sp>
      <p:sp>
        <p:nvSpPr>
          <p:cNvPr id="3" name="Content Placeholder 2"/>
          <p:cNvSpPr>
            <a:spLocks noGrp="1"/>
          </p:cNvSpPr>
          <p:nvPr>
            <p:ph idx="1"/>
          </p:nvPr>
        </p:nvSpPr>
        <p:spPr/>
        <p:txBody>
          <a:bodyPr/>
          <a:lstStyle/>
          <a:p>
            <a:pPr lvl="0"/>
            <a:r>
              <a:rPr lang="en-US" dirty="0" smtClean="0"/>
              <a:t>Sexual </a:t>
            </a:r>
            <a:r>
              <a:rPr lang="en-US" dirty="0" smtClean="0"/>
              <a:t>Harassment is both one of the most</a:t>
            </a:r>
            <a:r>
              <a:rPr lang="en-US" dirty="0" smtClean="0"/>
              <a:t> </a:t>
            </a:r>
            <a:r>
              <a:rPr lang="en-US" dirty="0" smtClean="0"/>
              <a:t>common</a:t>
            </a:r>
            <a:r>
              <a:rPr lang="en-US" dirty="0" smtClean="0"/>
              <a:t>, </a:t>
            </a:r>
            <a:r>
              <a:rPr lang="en-US" dirty="0" smtClean="0"/>
              <a:t>yet least recognized forms of sexual violence against </a:t>
            </a:r>
            <a:r>
              <a:rPr lang="en-US" dirty="0" smtClean="0"/>
              <a:t>women…87</a:t>
            </a:r>
            <a:r>
              <a:rPr lang="en-US" dirty="0" smtClean="0"/>
              <a:t>% of Canadian women report experiencing </a:t>
            </a:r>
            <a:r>
              <a:rPr lang="en-US" dirty="0" smtClean="0"/>
              <a:t>sexual harassment.</a:t>
            </a:r>
          </a:p>
          <a:p>
            <a:pPr lvl="0">
              <a:buNone/>
            </a:pPr>
            <a:r>
              <a:rPr lang="en-US" dirty="0" smtClean="0"/>
              <a:t> </a:t>
            </a:r>
          </a:p>
          <a:p>
            <a:pPr lvl="0"/>
            <a:r>
              <a:rPr lang="en-US" dirty="0" smtClean="0"/>
              <a:t>(</a:t>
            </a:r>
            <a:r>
              <a:rPr lang="en-US" dirty="0" err="1" smtClean="0"/>
              <a:t>Minerson</a:t>
            </a:r>
            <a:r>
              <a:rPr lang="en-US" dirty="0" smtClean="0"/>
              <a:t> </a:t>
            </a:r>
            <a:r>
              <a:rPr lang="en-US" dirty="0" smtClean="0"/>
              <a:t>et </a:t>
            </a:r>
            <a:r>
              <a:rPr lang="en-US" dirty="0" smtClean="0"/>
              <a:t>al. 2011</a:t>
            </a:r>
            <a:r>
              <a:rPr lang="en-US" dirty="0" smtClean="0"/>
              <a:t>: 15).</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Stats.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t>
            </a:r>
            <a:r>
              <a:rPr lang="en-US" dirty="0" smtClean="0"/>
              <a:t>Women who have experienced intimate partner violence are more likely to have poorer health than women who have never been </a:t>
            </a:r>
            <a:r>
              <a:rPr lang="en-US" dirty="0" smtClean="0"/>
              <a:t>abused.”</a:t>
            </a:r>
          </a:p>
          <a:p>
            <a:pPr lvl="0"/>
            <a:endParaRPr lang="en-US" dirty="0" smtClean="0"/>
          </a:p>
          <a:p>
            <a:pPr lvl="0"/>
            <a:r>
              <a:rPr lang="en-US" dirty="0" smtClean="0"/>
              <a:t>“In addition to human and social costs, the economic cost of violence- including the direct costs to health, legal, police and other services- is substantial.  The cost of intimate partner violence in the United States alone is estimated to exceed $5.8 billion per year.</a:t>
            </a:r>
            <a:r>
              <a:rPr lang="en-US" dirty="0" smtClean="0"/>
              <a:t>”</a:t>
            </a:r>
          </a:p>
          <a:p>
            <a:pPr lvl="0"/>
            <a:r>
              <a:rPr lang="en-US" dirty="0" smtClean="0"/>
              <a:t> </a:t>
            </a:r>
          </a:p>
          <a:p>
            <a:r>
              <a:rPr lang="en-US" dirty="0" smtClean="0"/>
              <a:t>(The Global Coalition on Women and Aids 2011: 3-5). </a:t>
            </a:r>
            <a:endParaRPr lang="en-US" dirty="0" smtClean="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 More Stats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In </a:t>
            </a:r>
            <a:r>
              <a:rPr lang="en-US" dirty="0" smtClean="0"/>
              <a:t>2004, only 8 percent of Canadians</a:t>
            </a:r>
            <a:r>
              <a:rPr lang="en-US" dirty="0" smtClean="0"/>
              <a:t> that were </a:t>
            </a:r>
            <a:r>
              <a:rPr lang="en-US" dirty="0" smtClean="0"/>
              <a:t>sexually assaulted in the past 12 months reported the incident to police, compared to 39 percent of those who were physically assaulted and 46 percent of those who were victims of robbery</a:t>
            </a:r>
            <a:r>
              <a:rPr lang="en-US" dirty="0" smtClean="0"/>
              <a:t>. </a:t>
            </a:r>
          </a:p>
          <a:p>
            <a:pPr lvl="0"/>
            <a:endParaRPr lang="en-US" dirty="0" smtClean="0"/>
          </a:p>
          <a:p>
            <a:pPr lvl="0"/>
            <a:r>
              <a:rPr lang="en-US" dirty="0" smtClean="0"/>
              <a:t>“Most victims of sexual assault are young- 44 percent of those who had experienced sexual assault were aged 15- 24</a:t>
            </a:r>
            <a:r>
              <a:rPr lang="en-US" dirty="0" smtClean="0"/>
              <a:t>”</a:t>
            </a:r>
            <a:endParaRPr lang="en-US" dirty="0" smtClean="0"/>
          </a:p>
          <a:p>
            <a:pPr lvl="0"/>
            <a:endParaRPr lang="en-US" dirty="0" smtClean="0"/>
          </a:p>
          <a:p>
            <a:pPr lvl="0"/>
            <a:r>
              <a:rPr lang="en-US" dirty="0" smtClean="0"/>
              <a:t>(</a:t>
            </a:r>
            <a:r>
              <a:rPr lang="en-US" dirty="0" err="1" smtClean="0"/>
              <a:t>McFadyen</a:t>
            </a:r>
            <a:r>
              <a:rPr lang="en-US" dirty="0" smtClean="0"/>
              <a:t> 2009: 1-5)</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Myths About Sexual Violence</a:t>
            </a:r>
            <a:endParaRPr lang="en-US" dirty="0"/>
          </a:p>
        </p:txBody>
      </p:sp>
      <p:sp>
        <p:nvSpPr>
          <p:cNvPr id="3" name="Content Placeholder 2"/>
          <p:cNvSpPr>
            <a:spLocks noGrp="1"/>
          </p:cNvSpPr>
          <p:nvPr>
            <p:ph idx="1"/>
          </p:nvPr>
        </p:nvSpPr>
        <p:spPr/>
        <p:txBody>
          <a:bodyPr/>
          <a:lstStyle/>
          <a:p>
            <a:r>
              <a:rPr lang="en-US" b="1" dirty="0" smtClean="0"/>
              <a:t>Myt</a:t>
            </a:r>
            <a:r>
              <a:rPr lang="en-US" dirty="0" smtClean="0"/>
              <a:t>h: Most sexual assaults are perpetrated by strangers</a:t>
            </a:r>
          </a:p>
          <a:p>
            <a:endParaRPr lang="en-US" b="1" dirty="0" smtClean="0"/>
          </a:p>
          <a:p>
            <a:r>
              <a:rPr lang="en-US" b="1" dirty="0" smtClean="0"/>
              <a:t>Fact</a:t>
            </a:r>
            <a:r>
              <a:rPr lang="en-US" dirty="0" smtClean="0"/>
              <a:t>: in 80% of sexual assaults, the victim knew the perpetrator.  Stranger assault does occur, but it accounts for 20% and is the least common.</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Myths Continued…</a:t>
            </a:r>
            <a:endParaRPr lang="en-US" dirty="0"/>
          </a:p>
        </p:txBody>
      </p:sp>
      <p:sp>
        <p:nvSpPr>
          <p:cNvPr id="3" name="Content Placeholder 2"/>
          <p:cNvSpPr>
            <a:spLocks noGrp="1"/>
          </p:cNvSpPr>
          <p:nvPr>
            <p:ph idx="1"/>
          </p:nvPr>
        </p:nvSpPr>
        <p:spPr/>
        <p:txBody>
          <a:bodyPr/>
          <a:lstStyle/>
          <a:p>
            <a:r>
              <a:rPr lang="en-US" b="1" dirty="0" smtClean="0"/>
              <a:t>Myth:</a:t>
            </a:r>
            <a:r>
              <a:rPr lang="en-US" dirty="0" smtClean="0"/>
              <a:t> most sexual assaults occur in places other than a private home, such as a dark ally or park.</a:t>
            </a:r>
          </a:p>
          <a:p>
            <a:endParaRPr lang="en-US" b="1" dirty="0" smtClean="0"/>
          </a:p>
          <a:p>
            <a:r>
              <a:rPr lang="en-US" b="1" dirty="0" smtClean="0"/>
              <a:t>Fact</a:t>
            </a:r>
            <a:r>
              <a:rPr lang="en-US" dirty="0" smtClean="0"/>
              <a:t>: more than half of reported sexual </a:t>
            </a:r>
            <a:r>
              <a:rPr lang="en-US" dirty="0" err="1" smtClean="0"/>
              <a:t>assualts</a:t>
            </a:r>
            <a:r>
              <a:rPr lang="en-US" dirty="0" smtClean="0"/>
              <a:t> occur in private homes, with the majority being in the victim’s home.  Another common location is the perpetrators car.</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Myths…</a:t>
            </a:r>
            <a:endParaRPr lang="en-US" dirty="0"/>
          </a:p>
        </p:txBody>
      </p:sp>
      <p:sp>
        <p:nvSpPr>
          <p:cNvPr id="3" name="Content Placeholder 2"/>
          <p:cNvSpPr>
            <a:spLocks noGrp="1"/>
          </p:cNvSpPr>
          <p:nvPr>
            <p:ph idx="1"/>
          </p:nvPr>
        </p:nvSpPr>
        <p:spPr/>
        <p:txBody>
          <a:bodyPr>
            <a:normAutofit lnSpcReduction="10000"/>
          </a:bodyPr>
          <a:lstStyle/>
          <a:p>
            <a:r>
              <a:rPr lang="en-US" b="1" dirty="0" smtClean="0"/>
              <a:t>Myth</a:t>
            </a:r>
            <a:r>
              <a:rPr lang="en-US" dirty="0" smtClean="0"/>
              <a:t>: Women often falsely accuse men of sexual assault or rape to get back at them or because they feel guilty about having sex.</a:t>
            </a:r>
          </a:p>
          <a:p>
            <a:endParaRPr lang="en-US" b="1" dirty="0" smtClean="0"/>
          </a:p>
          <a:p>
            <a:r>
              <a:rPr lang="en-US" b="1" dirty="0" smtClean="0"/>
              <a:t>Fact</a:t>
            </a:r>
            <a:r>
              <a:rPr lang="en-US" dirty="0" smtClean="0"/>
              <a:t>: although false reporting does exist, it is very rare.  Sometimes victims choose to recant their statement, not because it was false, but often because they feel embarrassed, ashamed, or that they won’t be believed.</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256</TotalTime>
  <Words>951</Words>
  <Application>Microsoft Macintosh PowerPoint</Application>
  <PresentationFormat>On-screen Show (4:3)</PresentationFormat>
  <Paragraphs>79</Paragraphs>
  <Slides>36</Slides>
  <Notes>0</Notes>
  <HiddenSlides>0</HiddenSlides>
  <MMClips>0</MMClips>
  <ScaleCrop>false</ScaleCrop>
  <HeadingPairs>
    <vt:vector size="4" baseType="variant">
      <vt:variant>
        <vt:lpstr>Design Template</vt:lpstr>
      </vt:variant>
      <vt:variant>
        <vt:i4>1</vt:i4>
      </vt:variant>
      <vt:variant>
        <vt:lpstr>Slide Titles</vt:lpstr>
      </vt:variant>
      <vt:variant>
        <vt:i4>36</vt:i4>
      </vt:variant>
    </vt:vector>
  </HeadingPairs>
  <TitlesOfParts>
    <vt:vector size="37" baseType="lpstr">
      <vt:lpstr>Office Theme</vt:lpstr>
      <vt:lpstr>Sexual Violence and Hypersexualization in the 21st Century</vt:lpstr>
      <vt:lpstr>Slide 2</vt:lpstr>
      <vt:lpstr>Sexual Violence</vt:lpstr>
      <vt:lpstr>Statistics</vt:lpstr>
      <vt:lpstr>More Stats.</vt:lpstr>
      <vt:lpstr>Even More Stats</vt:lpstr>
      <vt:lpstr>Myths About Sexual Violence</vt:lpstr>
      <vt:lpstr>Myths Continued…</vt:lpstr>
      <vt:lpstr>More Myths…</vt:lpstr>
      <vt:lpstr>Even More Myths</vt:lpstr>
      <vt:lpstr>The Truth About Myths Is…</vt:lpstr>
      <vt:lpstr>Slide 12</vt:lpstr>
      <vt:lpstr>Feminism</vt:lpstr>
      <vt:lpstr>Slide 14</vt:lpstr>
      <vt:lpstr>Masculinity</vt:lpstr>
      <vt:lpstr>Slide 16</vt:lpstr>
      <vt:lpstr>Advertisements in the 21st Century</vt:lpstr>
      <vt:lpstr>Abercrombie &amp; Fitch</vt:lpstr>
      <vt:lpstr>Abercombie &amp; Fitch</vt:lpstr>
      <vt:lpstr>Unnecessary Marketing</vt:lpstr>
      <vt:lpstr>American Apparel</vt:lpstr>
      <vt:lpstr>Slide 22</vt:lpstr>
      <vt:lpstr>Hypersexualized Lyrics</vt:lpstr>
      <vt:lpstr>And more lyrics…</vt:lpstr>
      <vt:lpstr>Slide 25</vt:lpstr>
      <vt:lpstr>Slide 26</vt:lpstr>
      <vt:lpstr>Slide 27</vt:lpstr>
      <vt:lpstr>Super Heroes</vt:lpstr>
      <vt:lpstr>Little Mermaid</vt:lpstr>
      <vt:lpstr>Also, from Little Mermaid</vt:lpstr>
      <vt:lpstr>The Moral Of The Story</vt:lpstr>
      <vt:lpstr> Video Games</vt:lpstr>
      <vt:lpstr>Final Fantasy</vt:lpstr>
      <vt:lpstr>Dove vs. Axe</vt:lpstr>
      <vt:lpstr>Slide 35</vt:lpstr>
      <vt:lpstr>Slide 36</vt:lpstr>
    </vt:vector>
  </TitlesOfParts>
  <Company>Acadia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Nicole Hattie</dc:creator>
  <cp:lastModifiedBy>Nicole Hattie</cp:lastModifiedBy>
  <cp:revision>65</cp:revision>
  <dcterms:created xsi:type="dcterms:W3CDTF">2012-03-08T01:40:42Z</dcterms:created>
  <dcterms:modified xsi:type="dcterms:W3CDTF">2012-03-08T02:03:10Z</dcterms:modified>
</cp:coreProperties>
</file>