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Default Extension="emf" ContentType="image/x-emf"/>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wmf" ContentType="image/x-wmf"/>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 id="258" r:id="rId3"/>
    <p:sldId id="259" r:id="rId4"/>
    <p:sldId id="260" r:id="rId5"/>
    <p:sldId id="261" r:id="rId6"/>
    <p:sldId id="262" r:id="rId7"/>
    <p:sldId id="263" r:id="rId8"/>
    <p:sldId id="264" r:id="rId9"/>
    <p:sldId id="265" r:id="rId10"/>
    <p:sldId id="269" r:id="rId11"/>
    <p:sldId id="266" r:id="rId12"/>
    <p:sldId id="267" r:id="rId13"/>
    <p:sldId id="268"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147" autoAdjust="0"/>
    <p:restoredTop sz="94660"/>
  </p:normalViewPr>
  <p:slideViewPr>
    <p:cSldViewPr>
      <p:cViewPr varScale="1">
        <p:scale>
          <a:sx n="90" d="100"/>
          <a:sy n="90" d="100"/>
        </p:scale>
        <p:origin x="-896" y="-1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3294FB8-3C17-4E82-A5C7-1ED11D772B06}" type="datetimeFigureOut">
              <a:rPr lang="en-CA" smtClean="0"/>
              <a:pPr/>
              <a:t>6/18/12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324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3294FB8-3C17-4E82-A5C7-1ED11D772B06}" type="datetimeFigureOut">
              <a:rPr lang="en-CA" smtClean="0"/>
              <a:pPr/>
              <a:t>6/18/12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91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3294FB8-3C17-4E82-A5C7-1ED11D772B06}" type="datetimeFigureOut">
              <a:rPr lang="en-CA" smtClean="0"/>
              <a:pPr/>
              <a:t>6/18/12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20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3294FB8-3C17-4E82-A5C7-1ED11D772B06}" type="datetimeFigureOut">
              <a:rPr lang="en-CA" smtClean="0"/>
              <a:pPr/>
              <a:t>6/18/12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612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94FB8-3C17-4E82-A5C7-1ED11D772B06}" type="datetimeFigureOut">
              <a:rPr lang="en-CA" smtClean="0"/>
              <a:pPr/>
              <a:t>6/18/12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781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3294FB8-3C17-4E82-A5C7-1ED11D772B06}" type="datetimeFigureOut">
              <a:rPr lang="en-CA" smtClean="0"/>
              <a:pPr/>
              <a:t>6/18/12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311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3294FB8-3C17-4E82-A5C7-1ED11D772B06}" type="datetimeFigureOut">
              <a:rPr lang="en-CA" smtClean="0"/>
              <a:pPr/>
              <a:t>6/18/12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3294FB8-3C17-4E82-A5C7-1ED11D772B06}" type="datetimeFigureOut">
              <a:rPr lang="en-CA" smtClean="0"/>
              <a:pPr/>
              <a:t>6/18/12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104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94FB8-3C17-4E82-A5C7-1ED11D772B06}" type="datetimeFigureOut">
              <a:rPr lang="en-CA" smtClean="0"/>
              <a:pPr/>
              <a:t>6/18/12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315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94FB8-3C17-4E82-A5C7-1ED11D772B06}" type="datetimeFigureOut">
              <a:rPr lang="en-CA" smtClean="0"/>
              <a:pPr/>
              <a:t>6/18/12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934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94FB8-3C17-4E82-A5C7-1ED11D772B06}" type="datetimeFigureOut">
              <a:rPr lang="en-CA" smtClean="0"/>
              <a:pPr/>
              <a:t>6/18/12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593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94FB8-3C17-4E82-A5C7-1ED11D772B06}" type="datetimeFigureOut">
              <a:rPr lang="en-CA" smtClean="0"/>
              <a:pPr/>
              <a:t>6/18/12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ABBF-C0A3-4BB0-BEA0-79B104ED66A5}"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7654483"/>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image" Target="../media/image9.emf"/><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GEvo6Eau-Xg&amp;feature=player_embedde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3"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3"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1805"/>
            <a:ext cx="7772400" cy="1470025"/>
          </a:xfrm>
        </p:spPr>
        <p:txBody>
          <a:bodyPr>
            <a:noAutofit/>
          </a:bodyPr>
          <a:lstStyle/>
          <a:p>
            <a:r>
              <a:rPr lang="en-CA" sz="9600" i="1" dirty="0" smtClean="0">
                <a:latin typeface="French Script MT" pitchFamily="66" charset="0"/>
              </a:rPr>
              <a:t>Hypersexualization</a:t>
            </a:r>
            <a:endParaRPr lang="en-CA" sz="9600" i="1" dirty="0">
              <a:latin typeface="French Script MT"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59632" y="3091830"/>
            <a:ext cx="5675965" cy="376617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644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111243" y="2902362"/>
            <a:ext cx="6840760" cy="1631216"/>
          </a:xfrm>
          <a:prstGeom prst="rect">
            <a:avLst/>
          </a:prstGeom>
          <a:noFill/>
        </p:spPr>
        <p:txBody>
          <a:bodyPr wrap="square" rtlCol="0">
            <a:spAutoFit/>
          </a:bodyPr>
          <a:lstStyle/>
          <a:p>
            <a:r>
              <a:rPr lang="en-CA" sz="2000" dirty="0">
                <a:solidFill>
                  <a:schemeClr val="bg1"/>
                </a:solidFill>
              </a:rPr>
              <a:t>On any given weekend across the country, toddlers take the stage wearing makeup, spray tans and fake hair to be judged on beauty, personality and costumes. Toddlers &amp; Tiaras follows families on their quest for sparkly crowns, big titles and lots of </a:t>
            </a:r>
            <a:r>
              <a:rPr lang="en-CA" sz="2000" dirty="0" smtClean="0">
                <a:solidFill>
                  <a:schemeClr val="bg1"/>
                </a:solidFill>
              </a:rPr>
              <a:t>attention.</a:t>
            </a:r>
            <a:endParaRPr lang="en-CA" sz="2000" dirty="0">
              <a:solidFill>
                <a:schemeClr val="bg1"/>
              </a:solidFill>
            </a:endParaRPr>
          </a:p>
        </p:txBody>
      </p:sp>
      <p:sp>
        <p:nvSpPr>
          <p:cNvPr id="5" name="TextBox 4"/>
          <p:cNvSpPr txBox="1"/>
          <p:nvPr/>
        </p:nvSpPr>
        <p:spPr>
          <a:xfrm>
            <a:off x="2555776" y="2159396"/>
            <a:ext cx="8208912" cy="830997"/>
          </a:xfrm>
          <a:prstGeom prst="rect">
            <a:avLst/>
          </a:prstGeom>
          <a:noFill/>
        </p:spPr>
        <p:txBody>
          <a:bodyPr wrap="square" rtlCol="0">
            <a:spAutoFit/>
          </a:bodyPr>
          <a:lstStyle/>
          <a:p>
            <a:r>
              <a:rPr lang="en-CA" sz="4800" dirty="0" smtClean="0">
                <a:solidFill>
                  <a:schemeClr val="bg1"/>
                </a:solidFill>
                <a:latin typeface="French Script MT" pitchFamily="66" charset="0"/>
              </a:rPr>
              <a:t>What Is Toddler’s and Tiara’s…?</a:t>
            </a:r>
            <a:endParaRPr lang="en-CA" sz="4800" dirty="0">
              <a:solidFill>
                <a:schemeClr val="bg1"/>
              </a:solidFill>
              <a:latin typeface="French Script MT"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282" y="523730"/>
            <a:ext cx="9283802" cy="117707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4180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07504" y="2708920"/>
            <a:ext cx="10513168" cy="707886"/>
          </a:xfrm>
          <a:prstGeom prst="rect">
            <a:avLst/>
          </a:prstGeom>
          <a:noFill/>
        </p:spPr>
        <p:txBody>
          <a:bodyPr wrap="square" rtlCol="0">
            <a:spAutoFit/>
          </a:bodyPr>
          <a:lstStyle/>
          <a:p>
            <a:r>
              <a:rPr lang="en-CA" sz="4000" i="1" dirty="0" smtClean="0">
                <a:solidFill>
                  <a:schemeClr val="bg1"/>
                </a:solidFill>
                <a:latin typeface="French Script MT" pitchFamily="66" charset="0"/>
              </a:rPr>
              <a:t>These little girl’s are from the show “Toddler’s and Tiara’s”</a:t>
            </a:r>
            <a:endParaRPr lang="en-CA" sz="4000" i="1" dirty="0">
              <a:solidFill>
                <a:schemeClr val="bg1"/>
              </a:solidFill>
              <a:latin typeface="French Script MT" pitchFamily="66" charset="0"/>
            </a:endParaRPr>
          </a:p>
        </p:txBody>
      </p:sp>
      <p:sp>
        <p:nvSpPr>
          <p:cNvPr id="3" name="TextBox 2"/>
          <p:cNvSpPr txBox="1"/>
          <p:nvPr/>
        </p:nvSpPr>
        <p:spPr>
          <a:xfrm>
            <a:off x="1619075" y="3532366"/>
            <a:ext cx="7560840" cy="400110"/>
          </a:xfrm>
          <a:prstGeom prst="rect">
            <a:avLst/>
          </a:prstGeom>
          <a:noFill/>
        </p:spPr>
        <p:txBody>
          <a:bodyPr wrap="square" rtlCol="0">
            <a:spAutoFit/>
          </a:bodyPr>
          <a:lstStyle/>
          <a:p>
            <a:r>
              <a:rPr lang="en-CA" sz="2000" spc="-150" dirty="0" smtClean="0">
                <a:solidFill>
                  <a:schemeClr val="bg1"/>
                </a:solidFill>
              </a:rPr>
              <a:t>what do you think these </a:t>
            </a:r>
            <a:r>
              <a:rPr lang="en-CA" sz="2000" spc="-150" dirty="0">
                <a:solidFill>
                  <a:schemeClr val="bg1"/>
                </a:solidFill>
              </a:rPr>
              <a:t>little </a:t>
            </a:r>
            <a:r>
              <a:rPr lang="en-CA" sz="2000" spc="-150" dirty="0" smtClean="0">
                <a:solidFill>
                  <a:schemeClr val="bg1"/>
                </a:solidFill>
              </a:rPr>
              <a:t>girls are learning about life </a:t>
            </a:r>
            <a:r>
              <a:rPr lang="en-CA" sz="2000" spc="-150" dirty="0">
                <a:solidFill>
                  <a:schemeClr val="bg1"/>
                </a:solidFill>
              </a:rPr>
              <a:t>and </a:t>
            </a:r>
            <a:r>
              <a:rPr lang="en-CA" sz="2000" spc="-150" dirty="0" smtClean="0">
                <a:solidFill>
                  <a:schemeClr val="bg1"/>
                </a:solidFill>
              </a:rPr>
              <a:t>society</a:t>
            </a:r>
            <a:r>
              <a:rPr lang="en-CA" sz="2000" spc="-150" dirty="0">
                <a:solidFill>
                  <a:schemeClr val="bg1"/>
                </a:solidFill>
              </a:rPr>
              <a:t>?</a:t>
            </a:r>
          </a:p>
        </p:txBody>
      </p:sp>
      <p:sp>
        <p:nvSpPr>
          <p:cNvPr id="5" name="TextBox 4"/>
          <p:cNvSpPr txBox="1"/>
          <p:nvPr/>
        </p:nvSpPr>
        <p:spPr>
          <a:xfrm>
            <a:off x="1619075" y="3851756"/>
            <a:ext cx="8928992" cy="369332"/>
          </a:xfrm>
          <a:prstGeom prst="rect">
            <a:avLst/>
          </a:prstGeom>
          <a:noFill/>
        </p:spPr>
        <p:txBody>
          <a:bodyPr wrap="square" rtlCol="0">
            <a:spAutoFit/>
          </a:bodyPr>
          <a:lstStyle/>
          <a:p>
            <a:r>
              <a:rPr lang="en-CA" spc="-150" dirty="0" smtClean="0">
                <a:solidFill>
                  <a:schemeClr val="bg1"/>
                </a:solidFill>
              </a:rPr>
              <a:t>what </a:t>
            </a:r>
            <a:r>
              <a:rPr lang="en-CA" spc="-150" dirty="0">
                <a:solidFill>
                  <a:schemeClr val="bg1"/>
                </a:solidFill>
              </a:rPr>
              <a:t>do you think their future looks like? </a:t>
            </a:r>
          </a:p>
        </p:txBody>
      </p:sp>
      <p:sp>
        <p:nvSpPr>
          <p:cNvPr id="6" name="TextBox 5"/>
          <p:cNvSpPr txBox="1"/>
          <p:nvPr/>
        </p:nvSpPr>
        <p:spPr>
          <a:xfrm>
            <a:off x="7626650" y="6328484"/>
            <a:ext cx="7776864" cy="369332"/>
          </a:xfrm>
          <a:prstGeom prst="rect">
            <a:avLst/>
          </a:prstGeom>
          <a:noFill/>
        </p:spPr>
        <p:txBody>
          <a:bodyPr wrap="square" rtlCol="0">
            <a:spAutoFit/>
          </a:bodyPr>
          <a:lstStyle/>
          <a:p>
            <a:r>
              <a:rPr lang="en-CA" spc="-150" dirty="0" smtClean="0">
                <a:solidFill>
                  <a:schemeClr val="bg1"/>
                </a:solidFill>
              </a:rPr>
              <a:t>More pictures…</a:t>
            </a:r>
            <a:endParaRPr lang="en-CA" spc="-150" dirty="0">
              <a:solidFill>
                <a:schemeClr val="bg1"/>
              </a:solidFill>
            </a:endParaRPr>
          </a:p>
        </p:txBody>
      </p:sp>
      <p:sp>
        <p:nvSpPr>
          <p:cNvPr id="7" name="TextBox 6"/>
          <p:cNvSpPr txBox="1"/>
          <p:nvPr/>
        </p:nvSpPr>
        <p:spPr>
          <a:xfrm>
            <a:off x="1981556" y="5805264"/>
            <a:ext cx="8640960" cy="707886"/>
          </a:xfrm>
          <a:prstGeom prst="rect">
            <a:avLst/>
          </a:prstGeom>
          <a:noFill/>
        </p:spPr>
        <p:txBody>
          <a:bodyPr wrap="square" rtlCol="0">
            <a:spAutoFit/>
          </a:bodyPr>
          <a:lstStyle/>
          <a:p>
            <a:r>
              <a:rPr lang="en-CA" sz="4000" dirty="0" smtClean="0">
                <a:solidFill>
                  <a:schemeClr val="bg1"/>
                </a:solidFill>
                <a:latin typeface="French Script MT" pitchFamily="66" charset="0"/>
              </a:rPr>
              <a:t>Who are the girl’s from Toddler’s and Tiara’s?</a:t>
            </a:r>
            <a:endParaRPr lang="en-CA" sz="4000" dirty="0">
              <a:solidFill>
                <a:schemeClr val="bg1"/>
              </a:solidFill>
              <a:latin typeface="French Script MT" pitchFamily="66" charset="0"/>
            </a:endParaRPr>
          </a:p>
        </p:txBody>
      </p:sp>
      <p:pic>
        <p:nvPicPr>
          <p:cNvPr id="8194" name="Picture 2" descr="C:\Users\Lateasha\AppData\Local\Microsoft\Windows\Temporary Internet Files\Content.IE5\ZTORHGKA\MC900361514[1].wmf"/>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460214">
            <a:off x="3952135" y="729750"/>
            <a:ext cx="1802282" cy="18315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1895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7584" y="1268760"/>
            <a:ext cx="3227387" cy="41925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9828" y="1268760"/>
            <a:ext cx="2971182" cy="41925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2555776" y="513320"/>
            <a:ext cx="7632848" cy="769441"/>
          </a:xfrm>
          <a:prstGeom prst="rect">
            <a:avLst/>
          </a:prstGeom>
          <a:noFill/>
        </p:spPr>
        <p:txBody>
          <a:bodyPr wrap="square" rtlCol="0">
            <a:spAutoFit/>
          </a:bodyPr>
          <a:lstStyle/>
          <a:p>
            <a:r>
              <a:rPr lang="en-CA" sz="4400" i="1" dirty="0" smtClean="0">
                <a:solidFill>
                  <a:schemeClr val="bg1"/>
                </a:solidFill>
                <a:latin typeface="French Script MT" pitchFamily="66" charset="0"/>
              </a:rPr>
              <a:t>Toddler’s and Tiara’s…</a:t>
            </a:r>
            <a:endParaRPr lang="en-CA" sz="4400" i="1" dirty="0">
              <a:solidFill>
                <a:schemeClr val="bg1"/>
              </a:solidFill>
              <a:latin typeface="French Script MT" pitchFamily="66" charset="0"/>
            </a:endParaRPr>
          </a:p>
        </p:txBody>
      </p:sp>
      <p:sp>
        <p:nvSpPr>
          <p:cNvPr id="3" name="TextBox 2"/>
          <p:cNvSpPr txBox="1"/>
          <p:nvPr/>
        </p:nvSpPr>
        <p:spPr>
          <a:xfrm>
            <a:off x="827584" y="5420329"/>
            <a:ext cx="10945216" cy="1569660"/>
          </a:xfrm>
          <a:prstGeom prst="rect">
            <a:avLst/>
          </a:prstGeom>
          <a:noFill/>
        </p:spPr>
        <p:txBody>
          <a:bodyPr wrap="square" rtlCol="0">
            <a:spAutoFit/>
          </a:bodyPr>
          <a:lstStyle/>
          <a:p>
            <a:r>
              <a:rPr lang="en-CA" sz="3200" dirty="0">
                <a:solidFill>
                  <a:schemeClr val="bg1"/>
                </a:solidFill>
                <a:latin typeface="French Script MT" pitchFamily="66" charset="0"/>
              </a:rPr>
              <a:t>Picture A. Her name is Eden Wood, she is 6 years old</a:t>
            </a:r>
            <a:r>
              <a:rPr lang="en-CA" sz="3200" dirty="0" smtClean="0">
                <a:solidFill>
                  <a:schemeClr val="bg1"/>
                </a:solidFill>
                <a:latin typeface="French Script MT" pitchFamily="66" charset="0"/>
              </a:rPr>
              <a:t>. </a:t>
            </a:r>
          </a:p>
          <a:p>
            <a:r>
              <a:rPr lang="en-CA" sz="3200" dirty="0" smtClean="0">
                <a:solidFill>
                  <a:schemeClr val="bg1"/>
                </a:solidFill>
                <a:latin typeface="French Script MT" pitchFamily="66" charset="0"/>
              </a:rPr>
              <a:t>Picture B.  Her name is Mackenzie "M" she is only 4 years old.</a:t>
            </a:r>
          </a:p>
          <a:p>
            <a:endParaRPr lang="en-CA" sz="3200" dirty="0">
              <a:solidFill>
                <a:schemeClr val="bg1"/>
              </a:solidFill>
              <a:latin typeface="French Script MT" pitchFamily="66" charset="0"/>
            </a:endParaRPr>
          </a:p>
        </p:txBody>
      </p:sp>
      <p:pic>
        <p:nvPicPr>
          <p:cNvPr id="7172" name="Picture 4" descr="C:\Users\Lateasha\AppData\Local\Microsoft\Windows\Temporary Internet Files\Content.IE5\ZTORHGKA\MC900361514[1].wmf"/>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195203">
            <a:off x="7179869" y="252235"/>
            <a:ext cx="1802282" cy="18315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0272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259632" y="2564903"/>
            <a:ext cx="6840760" cy="3693319"/>
          </a:xfrm>
          <a:prstGeom prst="rect">
            <a:avLst/>
          </a:prstGeom>
          <a:noFill/>
        </p:spPr>
        <p:txBody>
          <a:bodyPr wrap="square" rtlCol="0">
            <a:spAutoFit/>
          </a:bodyPr>
          <a:lstStyle/>
          <a:p>
            <a:endParaRPr lang="en" u="sng" dirty="0"/>
          </a:p>
          <a:p>
            <a:pPr marL="342900" indent="-342900">
              <a:buFont typeface="+mj-lt"/>
              <a:buAutoNum type="arabicPeriod"/>
            </a:pPr>
            <a:r>
              <a:rPr lang="en-CA" dirty="0" smtClean="0">
                <a:solidFill>
                  <a:schemeClr val="bg1"/>
                </a:solidFill>
              </a:rPr>
              <a:t>At </a:t>
            </a:r>
            <a:r>
              <a:rPr lang="en-CA" dirty="0">
                <a:solidFill>
                  <a:schemeClr val="bg1"/>
                </a:solidFill>
              </a:rPr>
              <a:t>age Four </a:t>
            </a:r>
            <a:r>
              <a:rPr lang="en-CA" dirty="0" smtClean="0">
                <a:solidFill>
                  <a:schemeClr val="bg1"/>
                </a:solidFill>
              </a:rPr>
              <a:t>to </a:t>
            </a:r>
            <a:r>
              <a:rPr lang="en-CA" dirty="0">
                <a:solidFill>
                  <a:schemeClr val="bg1"/>
                </a:solidFill>
              </a:rPr>
              <a:t>Six, if you can remember, what was your life like?  </a:t>
            </a:r>
          </a:p>
          <a:p>
            <a:pPr marL="342900" indent="-342900">
              <a:buFont typeface="+mj-lt"/>
              <a:buAutoNum type="arabicPeriod"/>
            </a:pPr>
            <a:r>
              <a:rPr lang="en-CA" dirty="0">
                <a:solidFill>
                  <a:schemeClr val="bg1"/>
                </a:solidFill>
              </a:rPr>
              <a:t>Were you ever worried about your appearance? </a:t>
            </a:r>
          </a:p>
          <a:p>
            <a:pPr marL="342900" indent="-342900">
              <a:buFont typeface="+mj-lt"/>
              <a:buAutoNum type="arabicPeriod"/>
            </a:pPr>
            <a:r>
              <a:rPr lang="en-CA" dirty="0">
                <a:solidFill>
                  <a:schemeClr val="bg1"/>
                </a:solidFill>
              </a:rPr>
              <a:t>Did you ever notice beauty? </a:t>
            </a:r>
            <a:r>
              <a:rPr lang="en-CA" dirty="0" smtClean="0">
                <a:solidFill>
                  <a:schemeClr val="bg1"/>
                </a:solidFill>
              </a:rPr>
              <a:t>In </a:t>
            </a:r>
            <a:r>
              <a:rPr lang="en-CA" dirty="0">
                <a:solidFill>
                  <a:schemeClr val="bg1"/>
                </a:solidFill>
              </a:rPr>
              <a:t>other words </a:t>
            </a:r>
            <a:r>
              <a:rPr lang="en-CA" dirty="0" err="1" smtClean="0">
                <a:solidFill>
                  <a:schemeClr val="bg1"/>
                </a:solidFill>
              </a:rPr>
              <a:t>wether</a:t>
            </a:r>
            <a:r>
              <a:rPr lang="en-CA" dirty="0" smtClean="0">
                <a:solidFill>
                  <a:schemeClr val="bg1"/>
                </a:solidFill>
              </a:rPr>
              <a:t> </a:t>
            </a:r>
            <a:r>
              <a:rPr lang="en-CA" dirty="0">
                <a:solidFill>
                  <a:schemeClr val="bg1"/>
                </a:solidFill>
              </a:rPr>
              <a:t>another girl was pretty? </a:t>
            </a:r>
          </a:p>
          <a:p>
            <a:pPr marL="342900" indent="-342900">
              <a:buFont typeface="+mj-lt"/>
              <a:buAutoNum type="arabicPeriod"/>
            </a:pPr>
            <a:r>
              <a:rPr lang="en-CA" dirty="0">
                <a:solidFill>
                  <a:schemeClr val="bg1"/>
                </a:solidFill>
              </a:rPr>
              <a:t>Did you ever feel as though you needed to lose weight? </a:t>
            </a:r>
          </a:p>
          <a:p>
            <a:pPr marL="342900" indent="-342900">
              <a:buFont typeface="+mj-lt"/>
              <a:buAutoNum type="arabicPeriod"/>
            </a:pPr>
            <a:r>
              <a:rPr lang="en-CA" dirty="0">
                <a:solidFill>
                  <a:schemeClr val="bg1"/>
                </a:solidFill>
              </a:rPr>
              <a:t>Did you ever wear make-up?</a:t>
            </a:r>
          </a:p>
          <a:p>
            <a:pPr marL="342900" indent="-342900">
              <a:buFont typeface="+mj-lt"/>
              <a:buAutoNum type="arabicPeriod"/>
            </a:pPr>
            <a:r>
              <a:rPr lang="en-CA" dirty="0">
                <a:solidFill>
                  <a:schemeClr val="bg1"/>
                </a:solidFill>
              </a:rPr>
              <a:t>Did you ever dye your hair? </a:t>
            </a:r>
          </a:p>
          <a:p>
            <a:pPr marL="342900" indent="-342900">
              <a:buFont typeface="+mj-lt"/>
              <a:buAutoNum type="arabicPeriod"/>
            </a:pPr>
            <a:r>
              <a:rPr lang="en-CA" dirty="0">
                <a:solidFill>
                  <a:schemeClr val="bg1"/>
                </a:solidFill>
              </a:rPr>
              <a:t>Did you ever get fake nails and spray tans?</a:t>
            </a:r>
          </a:p>
          <a:p>
            <a:pPr marL="342900" indent="-342900">
              <a:buFont typeface="+mj-lt"/>
              <a:buAutoNum type="arabicPeriod"/>
            </a:pPr>
            <a:r>
              <a:rPr lang="en-CA" dirty="0">
                <a:solidFill>
                  <a:schemeClr val="bg1"/>
                </a:solidFill>
              </a:rPr>
              <a:t>Had hair extensions fake eyelashes, or wore provocative clothing?</a:t>
            </a:r>
          </a:p>
          <a:p>
            <a:pPr marL="342900" indent="-342900">
              <a:buFont typeface="+mj-lt"/>
              <a:buAutoNum type="arabicPeriod"/>
            </a:pPr>
            <a:r>
              <a:rPr lang="en-CA" dirty="0">
                <a:solidFill>
                  <a:schemeClr val="bg1"/>
                </a:solidFill>
              </a:rPr>
              <a:t>Felt as though you </a:t>
            </a:r>
            <a:r>
              <a:rPr lang="en-CA" dirty="0" smtClean="0">
                <a:solidFill>
                  <a:schemeClr val="bg1"/>
                </a:solidFill>
              </a:rPr>
              <a:t>were not good </a:t>
            </a:r>
            <a:r>
              <a:rPr lang="en-CA" dirty="0">
                <a:solidFill>
                  <a:schemeClr val="bg1"/>
                </a:solidFill>
              </a:rPr>
              <a:t>enough?</a:t>
            </a:r>
          </a:p>
          <a:p>
            <a:pPr marL="342900" indent="-342900">
              <a:buFont typeface="+mj-lt"/>
              <a:buAutoNum type="arabicPeriod"/>
            </a:pPr>
            <a:r>
              <a:rPr lang="en-CA" dirty="0">
                <a:solidFill>
                  <a:schemeClr val="bg1"/>
                </a:solidFill>
              </a:rPr>
              <a:t>Forced into something you </a:t>
            </a:r>
            <a:r>
              <a:rPr lang="en-CA" dirty="0" smtClean="0">
                <a:solidFill>
                  <a:schemeClr val="bg1"/>
                </a:solidFill>
              </a:rPr>
              <a:t>did not </a:t>
            </a:r>
            <a:r>
              <a:rPr lang="en-CA" dirty="0">
                <a:solidFill>
                  <a:schemeClr val="bg1"/>
                </a:solidFill>
              </a:rPr>
              <a:t>want to do?</a:t>
            </a:r>
          </a:p>
          <a:p>
            <a:pPr marL="342900" indent="-342900">
              <a:buFont typeface="+mj-lt"/>
              <a:buAutoNum type="arabicPeriod"/>
            </a:pPr>
            <a:endParaRPr lang="en" dirty="0"/>
          </a:p>
        </p:txBody>
      </p:sp>
      <p:sp>
        <p:nvSpPr>
          <p:cNvPr id="3" name="TextBox 2"/>
          <p:cNvSpPr txBox="1"/>
          <p:nvPr/>
        </p:nvSpPr>
        <p:spPr>
          <a:xfrm>
            <a:off x="5004048" y="608802"/>
            <a:ext cx="7632848" cy="1200329"/>
          </a:xfrm>
          <a:prstGeom prst="rect">
            <a:avLst/>
          </a:prstGeom>
          <a:noFill/>
        </p:spPr>
        <p:txBody>
          <a:bodyPr wrap="square" rtlCol="0">
            <a:spAutoFit/>
          </a:bodyPr>
          <a:lstStyle/>
          <a:p>
            <a:r>
              <a:rPr lang="en-CA" sz="7200" i="1" dirty="0" smtClean="0">
                <a:solidFill>
                  <a:schemeClr val="bg1"/>
                </a:solidFill>
                <a:latin typeface="French Script MT" pitchFamily="66" charset="0"/>
              </a:rPr>
              <a:t>Question’s…</a:t>
            </a:r>
            <a:endParaRPr lang="en-CA" sz="7200" i="1" dirty="0">
              <a:solidFill>
                <a:schemeClr val="bg1"/>
              </a:solidFill>
              <a:latin typeface="French Script MT" pitchFamily="66" charset="0"/>
            </a:endParaRPr>
          </a:p>
        </p:txBody>
      </p:sp>
      <p:sp>
        <p:nvSpPr>
          <p:cNvPr id="4" name="TextBox 3"/>
          <p:cNvSpPr txBox="1"/>
          <p:nvPr/>
        </p:nvSpPr>
        <p:spPr>
          <a:xfrm>
            <a:off x="395536" y="1772816"/>
            <a:ext cx="10945216" cy="646331"/>
          </a:xfrm>
          <a:prstGeom prst="rect">
            <a:avLst/>
          </a:prstGeom>
          <a:noFill/>
        </p:spPr>
        <p:txBody>
          <a:bodyPr wrap="square" rtlCol="0">
            <a:spAutoFit/>
          </a:bodyPr>
          <a:lstStyle/>
          <a:p>
            <a:r>
              <a:rPr lang="en-CA" sz="3600" dirty="0" smtClean="0">
                <a:solidFill>
                  <a:schemeClr val="bg1"/>
                </a:solidFill>
                <a:latin typeface="French Script MT" pitchFamily="66" charset="0"/>
              </a:rPr>
              <a:t>“</a:t>
            </a:r>
            <a:r>
              <a:rPr lang="en-CA" sz="3200" dirty="0" smtClean="0">
                <a:solidFill>
                  <a:schemeClr val="bg1"/>
                </a:solidFill>
                <a:latin typeface="French Script MT" pitchFamily="66" charset="0"/>
              </a:rPr>
              <a:t>All </a:t>
            </a:r>
            <a:r>
              <a:rPr lang="en-CA" sz="3200" dirty="0">
                <a:solidFill>
                  <a:schemeClr val="bg1"/>
                </a:solidFill>
                <a:latin typeface="French Script MT" pitchFamily="66" charset="0"/>
              </a:rPr>
              <a:t>questions are to do with when you were Four to Six years of 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0575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504172" y="183316"/>
            <a:ext cx="8856984" cy="646331"/>
          </a:xfrm>
          <a:prstGeom prst="rect">
            <a:avLst/>
          </a:prstGeom>
          <a:noFill/>
        </p:spPr>
        <p:txBody>
          <a:bodyPr wrap="square" rtlCol="0">
            <a:spAutoFit/>
          </a:bodyPr>
          <a:lstStyle/>
          <a:p>
            <a:r>
              <a:rPr lang="en-CA" i="1" dirty="0">
                <a:solidFill>
                  <a:schemeClr val="bg1"/>
                </a:solidFill>
              </a:rPr>
              <a:t>“I’m not going to be a Jack O’ Lantern for Halloween because Jack O’ Lanterns are fat</a:t>
            </a:r>
            <a:r>
              <a:rPr lang="en-CA" i="1" dirty="0" smtClean="0">
                <a:solidFill>
                  <a:schemeClr val="bg1"/>
                </a:solidFill>
              </a:rPr>
              <a:t>.”</a:t>
            </a:r>
          </a:p>
          <a:p>
            <a:r>
              <a:rPr lang="en-CA" i="1" dirty="0" smtClean="0">
                <a:solidFill>
                  <a:schemeClr val="bg1"/>
                </a:solidFill>
              </a:rPr>
              <a:t> </a:t>
            </a:r>
            <a:r>
              <a:rPr lang="en-CA" i="1" dirty="0">
                <a:solidFill>
                  <a:schemeClr val="bg1"/>
                </a:solidFill>
              </a:rPr>
              <a:t>– Chloe</a:t>
            </a:r>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7624" y="1196752"/>
            <a:ext cx="2810267" cy="3429479"/>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44008" y="1196751"/>
            <a:ext cx="3416135" cy="34294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xtBox 4"/>
          <p:cNvSpPr txBox="1"/>
          <p:nvPr/>
        </p:nvSpPr>
        <p:spPr>
          <a:xfrm>
            <a:off x="1403648" y="4611188"/>
            <a:ext cx="3131724" cy="369332"/>
          </a:xfrm>
          <a:prstGeom prst="rect">
            <a:avLst/>
          </a:prstGeom>
          <a:noFill/>
        </p:spPr>
        <p:txBody>
          <a:bodyPr wrap="square" rtlCol="0">
            <a:spAutoFit/>
          </a:bodyPr>
          <a:lstStyle/>
          <a:p>
            <a:r>
              <a:rPr lang="en-CA" dirty="0" smtClean="0">
                <a:solidFill>
                  <a:schemeClr val="bg1"/>
                </a:solidFill>
              </a:rPr>
              <a:t>Picture A. Is Eden Wood.</a:t>
            </a:r>
            <a:endParaRPr lang="en-CA" dirty="0">
              <a:solidFill>
                <a:schemeClr val="bg1"/>
              </a:solidFill>
            </a:endParaRPr>
          </a:p>
        </p:txBody>
      </p:sp>
      <p:sp>
        <p:nvSpPr>
          <p:cNvPr id="6" name="TextBox 5"/>
          <p:cNvSpPr txBox="1"/>
          <p:nvPr/>
        </p:nvSpPr>
        <p:spPr>
          <a:xfrm>
            <a:off x="5018949" y="4610001"/>
            <a:ext cx="2666251" cy="369332"/>
          </a:xfrm>
          <a:prstGeom prst="rect">
            <a:avLst/>
          </a:prstGeom>
          <a:noFill/>
        </p:spPr>
        <p:txBody>
          <a:bodyPr wrap="square" rtlCol="0">
            <a:spAutoFit/>
          </a:bodyPr>
          <a:lstStyle/>
          <a:p>
            <a:r>
              <a:rPr lang="en-CA" dirty="0" smtClean="0">
                <a:solidFill>
                  <a:schemeClr val="bg1"/>
                </a:solidFill>
              </a:rPr>
              <a:t>Picture B. is Mackenzie</a:t>
            </a:r>
            <a:endParaRPr lang="en-CA" dirty="0">
              <a:solidFill>
                <a:schemeClr val="bg1"/>
              </a:solidFill>
            </a:endParaRPr>
          </a:p>
        </p:txBody>
      </p:sp>
      <p:sp>
        <p:nvSpPr>
          <p:cNvPr id="7" name="TextBox 6"/>
          <p:cNvSpPr txBox="1"/>
          <p:nvPr/>
        </p:nvSpPr>
        <p:spPr>
          <a:xfrm>
            <a:off x="3131840" y="506481"/>
            <a:ext cx="6656495" cy="830997"/>
          </a:xfrm>
          <a:prstGeom prst="rect">
            <a:avLst/>
          </a:prstGeom>
          <a:noFill/>
        </p:spPr>
        <p:txBody>
          <a:bodyPr wrap="square" rtlCol="0">
            <a:spAutoFit/>
          </a:bodyPr>
          <a:lstStyle/>
          <a:p>
            <a:r>
              <a:rPr lang="en-CA" sz="4800" i="1" dirty="0" smtClean="0">
                <a:solidFill>
                  <a:schemeClr val="bg1"/>
                </a:solidFill>
                <a:latin typeface="French Script MT" pitchFamily="66" charset="0"/>
              </a:rPr>
              <a:t>Natural</a:t>
            </a:r>
            <a:r>
              <a:rPr lang="en-CA" sz="4800" dirty="0" smtClean="0">
                <a:solidFill>
                  <a:schemeClr val="bg1"/>
                </a:solidFill>
                <a:latin typeface="French Script MT" pitchFamily="66" charset="0"/>
              </a:rPr>
              <a:t>…  </a:t>
            </a:r>
            <a:endParaRPr lang="en-CA" sz="4800" dirty="0">
              <a:solidFill>
                <a:schemeClr val="bg1"/>
              </a:solidFill>
              <a:latin typeface="French Script MT" pitchFamily="66" charset="0"/>
            </a:endParaRPr>
          </a:p>
        </p:txBody>
      </p:sp>
      <p:sp>
        <p:nvSpPr>
          <p:cNvPr id="8" name="TextBox 7"/>
          <p:cNvSpPr txBox="1"/>
          <p:nvPr/>
        </p:nvSpPr>
        <p:spPr>
          <a:xfrm>
            <a:off x="1187622" y="5229200"/>
            <a:ext cx="7304567" cy="923330"/>
          </a:xfrm>
          <a:prstGeom prst="rect">
            <a:avLst/>
          </a:prstGeom>
          <a:noFill/>
        </p:spPr>
        <p:txBody>
          <a:bodyPr wrap="square" rtlCol="0">
            <a:spAutoFit/>
          </a:bodyPr>
          <a:lstStyle/>
          <a:p>
            <a:r>
              <a:rPr lang="en-CA" b="1" u="sng" dirty="0">
                <a:solidFill>
                  <a:schemeClr val="bg1"/>
                </a:solidFill>
              </a:rPr>
              <a:t>Gallery of Offenders</a:t>
            </a:r>
            <a:r>
              <a:rPr lang="en-CA" dirty="0">
                <a:solidFill>
                  <a:schemeClr val="bg1"/>
                </a:solidFill>
              </a:rPr>
              <a:t>: “A pageant girl is someone who gets on stage, smiles, and when they get off stage, they don’t [smile].” —Brooklyn, 10-year-old pageant contestant</a:t>
            </a:r>
          </a:p>
        </p:txBody>
      </p:sp>
      <p:sp>
        <p:nvSpPr>
          <p:cNvPr id="9" name="TextBox 8"/>
          <p:cNvSpPr txBox="1"/>
          <p:nvPr/>
        </p:nvSpPr>
        <p:spPr>
          <a:xfrm>
            <a:off x="810518" y="6152530"/>
            <a:ext cx="8244292" cy="738664"/>
          </a:xfrm>
          <a:prstGeom prst="rect">
            <a:avLst/>
          </a:prstGeom>
          <a:noFill/>
        </p:spPr>
        <p:txBody>
          <a:bodyPr wrap="square" rtlCol="0">
            <a:spAutoFit/>
          </a:bodyPr>
          <a:lstStyle/>
          <a:p>
            <a:r>
              <a:rPr lang="en-CA" sz="1400" dirty="0">
                <a:solidFill>
                  <a:schemeClr val="bg1"/>
                </a:solidFill>
              </a:rPr>
              <a:t>The girls wear, fake finger nails and toe nails, hair extensions, flippers (fake teeth) get there eyebrows waxed, teeth whitened, spray tans, hair dye and high lights, and wear tons of makeup, age range is anything between just a few months old up...</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0848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6228184" y="0"/>
            <a:ext cx="7992888" cy="1107996"/>
          </a:xfrm>
          <a:prstGeom prst="rect">
            <a:avLst/>
          </a:prstGeom>
          <a:noFill/>
        </p:spPr>
        <p:txBody>
          <a:bodyPr wrap="square" rtlCol="0">
            <a:spAutoFit/>
          </a:bodyPr>
          <a:lstStyle/>
          <a:p>
            <a:r>
              <a:rPr lang="en-CA" sz="6600" dirty="0" smtClean="0">
                <a:solidFill>
                  <a:schemeClr val="bg1"/>
                </a:solidFill>
                <a:latin typeface="French Script MT" pitchFamily="66" charset="0"/>
              </a:rPr>
              <a:t>Video’s…</a:t>
            </a:r>
            <a:endParaRPr lang="en-CA" sz="6600" dirty="0">
              <a:solidFill>
                <a:schemeClr val="bg1"/>
              </a:solidFill>
              <a:latin typeface="French Script MT" pitchFamily="66" charset="0"/>
            </a:endParaRPr>
          </a:p>
        </p:txBody>
      </p:sp>
      <p:sp>
        <p:nvSpPr>
          <p:cNvPr id="3" name="TextBox 2"/>
          <p:cNvSpPr txBox="1"/>
          <p:nvPr/>
        </p:nvSpPr>
        <p:spPr>
          <a:xfrm>
            <a:off x="1115616" y="1412776"/>
            <a:ext cx="7272808" cy="646331"/>
          </a:xfrm>
          <a:prstGeom prst="rect">
            <a:avLst/>
          </a:prstGeom>
          <a:noFill/>
        </p:spPr>
        <p:txBody>
          <a:bodyPr wrap="square" rtlCol="0">
            <a:spAutoFit/>
          </a:bodyPr>
          <a:lstStyle/>
          <a:p>
            <a:r>
              <a:rPr lang="en-CA" u="sng" dirty="0">
                <a:hlinkClick r:id="rId2"/>
              </a:rPr>
              <a:t>http://www.youtube.com/watch?v=GEvo6Eau-Xg&amp;feature=player_embedded</a:t>
            </a:r>
            <a:endParaRPr lang="en-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2437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173" y="-42296"/>
            <a:ext cx="9360122" cy="690029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extBox 3"/>
          <p:cNvSpPr txBox="1"/>
          <p:nvPr/>
        </p:nvSpPr>
        <p:spPr>
          <a:xfrm>
            <a:off x="611560" y="3206"/>
            <a:ext cx="8352928" cy="1015663"/>
          </a:xfrm>
          <a:prstGeom prst="rect">
            <a:avLst/>
          </a:prstGeom>
          <a:noFill/>
        </p:spPr>
        <p:txBody>
          <a:bodyPr wrap="square" rtlCol="0">
            <a:spAutoFit/>
          </a:bodyPr>
          <a:lstStyle/>
          <a:p>
            <a:r>
              <a:rPr lang="en-CA" sz="6000" i="1" dirty="0" smtClean="0">
                <a:solidFill>
                  <a:schemeClr val="bg1"/>
                </a:solidFill>
                <a:latin typeface="French Script MT" pitchFamily="66" charset="0"/>
              </a:rPr>
              <a:t>Introduction to Hypersexualization</a:t>
            </a:r>
            <a:endParaRPr lang="en-CA" sz="6000" dirty="0">
              <a:solidFill>
                <a:schemeClr val="bg1"/>
              </a:solidFill>
            </a:endParaRPr>
          </a:p>
        </p:txBody>
      </p:sp>
      <p:sp>
        <p:nvSpPr>
          <p:cNvPr id="5" name="TextBox 4"/>
          <p:cNvSpPr txBox="1"/>
          <p:nvPr/>
        </p:nvSpPr>
        <p:spPr>
          <a:xfrm>
            <a:off x="5940152" y="836712"/>
            <a:ext cx="6048672" cy="923330"/>
          </a:xfrm>
          <a:prstGeom prst="rect">
            <a:avLst/>
          </a:prstGeom>
          <a:noFill/>
        </p:spPr>
        <p:txBody>
          <a:bodyPr wrap="square" rtlCol="0">
            <a:spAutoFit/>
          </a:bodyPr>
          <a:lstStyle/>
          <a:p>
            <a:r>
              <a:rPr lang="en-CA" sz="5400" i="1" dirty="0" smtClean="0">
                <a:solidFill>
                  <a:schemeClr val="bg1"/>
                </a:solidFill>
                <a:latin typeface="French Script MT" pitchFamily="66" charset="0"/>
              </a:rPr>
              <a:t>Ask yourself…</a:t>
            </a:r>
          </a:p>
        </p:txBody>
      </p:sp>
      <p:sp>
        <p:nvSpPr>
          <p:cNvPr id="6" name="TextBox 5"/>
          <p:cNvSpPr txBox="1"/>
          <p:nvPr/>
        </p:nvSpPr>
        <p:spPr>
          <a:xfrm>
            <a:off x="4775479" y="2074784"/>
            <a:ext cx="4104456" cy="338554"/>
          </a:xfrm>
          <a:prstGeom prst="rect">
            <a:avLst/>
          </a:prstGeom>
          <a:noFill/>
        </p:spPr>
        <p:txBody>
          <a:bodyPr wrap="square" rtlCol="0">
            <a:spAutoFit/>
          </a:bodyPr>
          <a:lstStyle/>
          <a:p>
            <a:r>
              <a:rPr lang="en-CA" sz="1600" dirty="0" smtClean="0">
                <a:solidFill>
                  <a:schemeClr val="bg1"/>
                </a:solidFill>
              </a:rPr>
              <a:t>What is hypersexualization?</a:t>
            </a:r>
          </a:p>
        </p:txBody>
      </p:sp>
      <p:sp>
        <p:nvSpPr>
          <p:cNvPr id="8" name="TextBox 7"/>
          <p:cNvSpPr txBox="1"/>
          <p:nvPr/>
        </p:nvSpPr>
        <p:spPr>
          <a:xfrm>
            <a:off x="4775479" y="2413338"/>
            <a:ext cx="3024336" cy="338554"/>
          </a:xfrm>
          <a:prstGeom prst="rect">
            <a:avLst/>
          </a:prstGeom>
          <a:noFill/>
        </p:spPr>
        <p:txBody>
          <a:bodyPr wrap="square" rtlCol="0">
            <a:spAutoFit/>
          </a:bodyPr>
          <a:lstStyle/>
          <a:p>
            <a:r>
              <a:rPr lang="en-CA" sz="1600" dirty="0" smtClean="0">
                <a:solidFill>
                  <a:schemeClr val="bg1"/>
                </a:solidFill>
              </a:rPr>
              <a:t>What does it mean to you?</a:t>
            </a:r>
          </a:p>
        </p:txBody>
      </p:sp>
      <p:sp>
        <p:nvSpPr>
          <p:cNvPr id="9" name="TextBox 8"/>
          <p:cNvSpPr txBox="1"/>
          <p:nvPr/>
        </p:nvSpPr>
        <p:spPr>
          <a:xfrm>
            <a:off x="4781484" y="2751892"/>
            <a:ext cx="3888432" cy="338554"/>
          </a:xfrm>
          <a:prstGeom prst="rect">
            <a:avLst/>
          </a:prstGeom>
          <a:noFill/>
        </p:spPr>
        <p:txBody>
          <a:bodyPr wrap="square" rtlCol="0">
            <a:spAutoFit/>
          </a:bodyPr>
          <a:lstStyle/>
          <a:p>
            <a:r>
              <a:rPr lang="en-CA" sz="1600" dirty="0" smtClean="0">
                <a:solidFill>
                  <a:schemeClr val="bg1"/>
                </a:solidFill>
              </a:rPr>
              <a:t>Where can you find hypersexualization?</a:t>
            </a:r>
          </a:p>
        </p:txBody>
      </p:sp>
      <p:sp>
        <p:nvSpPr>
          <p:cNvPr id="10" name="TextBox 9"/>
          <p:cNvSpPr txBox="1"/>
          <p:nvPr/>
        </p:nvSpPr>
        <p:spPr>
          <a:xfrm>
            <a:off x="4788024" y="3090446"/>
            <a:ext cx="4824536" cy="338554"/>
          </a:xfrm>
          <a:prstGeom prst="rect">
            <a:avLst/>
          </a:prstGeom>
          <a:noFill/>
        </p:spPr>
        <p:txBody>
          <a:bodyPr wrap="square" rtlCol="0">
            <a:spAutoFit/>
          </a:bodyPr>
          <a:lstStyle/>
          <a:p>
            <a:r>
              <a:rPr lang="en-CA" sz="1600" dirty="0" smtClean="0">
                <a:solidFill>
                  <a:schemeClr val="bg1"/>
                </a:solidFill>
              </a:rPr>
              <a:t>Why do you think society uses hypersexualization? </a:t>
            </a:r>
          </a:p>
        </p:txBody>
      </p:sp>
      <p:sp>
        <p:nvSpPr>
          <p:cNvPr id="11" name="TextBox 10"/>
          <p:cNvSpPr txBox="1"/>
          <p:nvPr/>
        </p:nvSpPr>
        <p:spPr>
          <a:xfrm>
            <a:off x="4811572" y="3407484"/>
            <a:ext cx="4355976" cy="338554"/>
          </a:xfrm>
          <a:prstGeom prst="rect">
            <a:avLst/>
          </a:prstGeom>
          <a:noFill/>
        </p:spPr>
        <p:txBody>
          <a:bodyPr wrap="square" rtlCol="0">
            <a:spAutoFit/>
          </a:bodyPr>
          <a:lstStyle/>
          <a:p>
            <a:r>
              <a:rPr lang="en-CA" sz="1600" dirty="0" smtClean="0">
                <a:solidFill>
                  <a:schemeClr val="bg1"/>
                </a:solidFill>
              </a:rPr>
              <a:t>How can we recognize hypersexualization?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1450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84451"/>
            <a:ext cx="14490848" cy="7245424"/>
          </a:xfrm>
          <a:prstGeom prst="rect">
            <a:avLst/>
          </a:prstGeom>
        </p:spPr>
      </p:pic>
      <p:sp>
        <p:nvSpPr>
          <p:cNvPr id="3" name="TextBox 2"/>
          <p:cNvSpPr txBox="1"/>
          <p:nvPr/>
        </p:nvSpPr>
        <p:spPr>
          <a:xfrm>
            <a:off x="179512" y="1412776"/>
            <a:ext cx="7704856" cy="923330"/>
          </a:xfrm>
          <a:prstGeom prst="rect">
            <a:avLst/>
          </a:prstGeom>
          <a:noFill/>
        </p:spPr>
        <p:txBody>
          <a:bodyPr wrap="square" rtlCol="0">
            <a:spAutoFit/>
          </a:bodyPr>
          <a:lstStyle/>
          <a:p>
            <a:r>
              <a:rPr lang="en-CA" sz="5400" dirty="0" smtClean="0">
                <a:solidFill>
                  <a:schemeClr val="bg1"/>
                </a:solidFill>
                <a:latin typeface="French Script MT" pitchFamily="66" charset="0"/>
              </a:rPr>
              <a:t>What Hypersexualization is…</a:t>
            </a:r>
            <a:endParaRPr lang="en-CA" sz="5400" dirty="0">
              <a:solidFill>
                <a:schemeClr val="bg1"/>
              </a:solidFill>
              <a:latin typeface="French Script MT" pitchFamily="66" charset="0"/>
            </a:endParaRPr>
          </a:p>
        </p:txBody>
      </p:sp>
      <p:sp>
        <p:nvSpPr>
          <p:cNvPr id="4" name="TextBox 3"/>
          <p:cNvSpPr txBox="1"/>
          <p:nvPr/>
        </p:nvSpPr>
        <p:spPr>
          <a:xfrm>
            <a:off x="0" y="2601402"/>
            <a:ext cx="7488832" cy="2308324"/>
          </a:xfrm>
          <a:prstGeom prst="rect">
            <a:avLst/>
          </a:prstGeom>
          <a:noFill/>
        </p:spPr>
        <p:txBody>
          <a:bodyPr wrap="square" rtlCol="0">
            <a:spAutoFit/>
          </a:bodyPr>
          <a:lstStyle/>
          <a:p>
            <a:r>
              <a:rPr lang="en-CA" b="1" u="sng" dirty="0">
                <a:solidFill>
                  <a:schemeClr val="bg1"/>
                </a:solidFill>
              </a:rPr>
              <a:t>Definition for Hypersexualization:</a:t>
            </a:r>
            <a:r>
              <a:rPr lang="en-CA" u="sng" dirty="0">
                <a:solidFill>
                  <a:schemeClr val="bg1"/>
                </a:solidFill>
              </a:rPr>
              <a:t> </a:t>
            </a:r>
            <a:r>
              <a:rPr lang="en-CA" dirty="0">
                <a:solidFill>
                  <a:schemeClr val="bg1"/>
                </a:solidFill>
              </a:rPr>
              <a:t>"The act of </a:t>
            </a:r>
            <a:r>
              <a:rPr lang="en-CA" dirty="0" smtClean="0">
                <a:solidFill>
                  <a:schemeClr val="bg1"/>
                </a:solidFill>
              </a:rPr>
              <a:t>Hyper sexualizing, </a:t>
            </a:r>
            <a:r>
              <a:rPr lang="en-CA" dirty="0">
                <a:solidFill>
                  <a:schemeClr val="bg1"/>
                </a:solidFill>
              </a:rPr>
              <a:t>to make extremely sexual, to accentuate the sexuality of..." Ex. the front cover of a magazine, the model or super star is made to look flawless. (Air brushed, hair extensions, and tons of makeup</a:t>
            </a:r>
            <a:r>
              <a:rPr lang="en-CA" dirty="0" smtClean="0">
                <a:solidFill>
                  <a:schemeClr val="bg1"/>
                </a:solidFill>
              </a:rPr>
              <a:t>.)</a:t>
            </a:r>
          </a:p>
          <a:p>
            <a:endParaRPr lang="en-CA" dirty="0">
              <a:solidFill>
                <a:schemeClr val="bg1"/>
              </a:solidFill>
            </a:endParaRPr>
          </a:p>
          <a:p>
            <a:r>
              <a:rPr lang="en-CA" b="1" u="sng" dirty="0">
                <a:solidFill>
                  <a:schemeClr val="bg1"/>
                </a:solidFill>
              </a:rPr>
              <a:t>Where did the name come from: </a:t>
            </a:r>
            <a:r>
              <a:rPr lang="en-CA" dirty="0">
                <a:solidFill>
                  <a:schemeClr val="bg1"/>
                </a:solidFill>
              </a:rPr>
              <a:t>This word didn't just pop out of anywhere, it was always here, there just </a:t>
            </a:r>
            <a:r>
              <a:rPr lang="en-CA" dirty="0" smtClean="0">
                <a:solidFill>
                  <a:schemeClr val="bg1"/>
                </a:solidFill>
              </a:rPr>
              <a:t>wasn't </a:t>
            </a:r>
            <a:r>
              <a:rPr lang="en-CA" dirty="0">
                <a:solidFill>
                  <a:schemeClr val="bg1"/>
                </a:solidFill>
              </a:rPr>
              <a:t>a defined word for it, in giving it a name, in other words it became real, a phenomenon and a serious social problem.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232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3576" y="-1"/>
            <a:ext cx="10004120" cy="683614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4690647" y="620685"/>
            <a:ext cx="6552728" cy="830997"/>
          </a:xfrm>
          <a:prstGeom prst="rect">
            <a:avLst/>
          </a:prstGeom>
          <a:noFill/>
        </p:spPr>
        <p:txBody>
          <a:bodyPr wrap="square" rtlCol="0">
            <a:spAutoFit/>
          </a:bodyPr>
          <a:lstStyle/>
          <a:p>
            <a:r>
              <a:rPr lang="en-CA" sz="4800" i="1" dirty="0" smtClean="0">
                <a:solidFill>
                  <a:schemeClr val="bg1"/>
                </a:solidFill>
                <a:latin typeface="French Script MT" pitchFamily="66" charset="0"/>
              </a:rPr>
              <a:t>Things to ask yourself…</a:t>
            </a:r>
            <a:endParaRPr lang="en-CA" sz="4800" i="1" dirty="0">
              <a:solidFill>
                <a:schemeClr val="bg1"/>
              </a:solidFill>
              <a:latin typeface="French Script MT" pitchFamily="66" charset="0"/>
            </a:endParaRPr>
          </a:p>
        </p:txBody>
      </p:sp>
      <p:sp>
        <p:nvSpPr>
          <p:cNvPr id="3" name="TextBox 2"/>
          <p:cNvSpPr txBox="1"/>
          <p:nvPr/>
        </p:nvSpPr>
        <p:spPr>
          <a:xfrm>
            <a:off x="3980593" y="1556792"/>
            <a:ext cx="5184576" cy="2554545"/>
          </a:xfrm>
          <a:prstGeom prst="rect">
            <a:avLst/>
          </a:prstGeom>
          <a:noFill/>
        </p:spPr>
        <p:txBody>
          <a:bodyPr wrap="square" rtlCol="0">
            <a:spAutoFit/>
          </a:bodyPr>
          <a:lstStyle/>
          <a:p>
            <a:pPr marL="342900" indent="-342900">
              <a:buFont typeface="+mj-lt"/>
              <a:buAutoNum type="arabicPeriod"/>
            </a:pPr>
            <a:r>
              <a:rPr lang="en-CA" sz="2000" dirty="0" smtClean="0">
                <a:solidFill>
                  <a:schemeClr val="bg1"/>
                </a:solidFill>
              </a:rPr>
              <a:t>Did </a:t>
            </a:r>
            <a:r>
              <a:rPr lang="en-CA" sz="2000" dirty="0">
                <a:solidFill>
                  <a:schemeClr val="bg1"/>
                </a:solidFill>
              </a:rPr>
              <a:t>you know what Hypersexualization was</a:t>
            </a:r>
            <a:r>
              <a:rPr lang="en-CA" sz="2000" dirty="0" smtClean="0">
                <a:solidFill>
                  <a:schemeClr val="bg1"/>
                </a:solidFill>
              </a:rPr>
              <a:t>?</a:t>
            </a:r>
            <a:endParaRPr lang="en-CA" sz="2000" dirty="0">
              <a:solidFill>
                <a:schemeClr val="bg1"/>
              </a:solidFill>
            </a:endParaRPr>
          </a:p>
          <a:p>
            <a:pPr marL="342900" indent="-342900">
              <a:buFont typeface="+mj-lt"/>
              <a:buAutoNum type="arabicPeriod"/>
            </a:pPr>
            <a:r>
              <a:rPr lang="en-CA" sz="2000" dirty="0">
                <a:solidFill>
                  <a:schemeClr val="bg1"/>
                </a:solidFill>
              </a:rPr>
              <a:t>Where do you see Hypersexualization? </a:t>
            </a:r>
          </a:p>
          <a:p>
            <a:pPr marL="342900" indent="-342900">
              <a:buFont typeface="+mj-lt"/>
              <a:buAutoNum type="arabicPeriod"/>
            </a:pPr>
            <a:r>
              <a:rPr lang="en-CA" sz="2000" dirty="0">
                <a:solidFill>
                  <a:schemeClr val="bg1"/>
                </a:solidFill>
              </a:rPr>
              <a:t>How do you think Hypersexualization evolved?</a:t>
            </a:r>
          </a:p>
          <a:p>
            <a:pPr marL="342900" indent="-342900">
              <a:buFont typeface="+mj-lt"/>
              <a:buAutoNum type="arabicPeriod"/>
            </a:pPr>
            <a:r>
              <a:rPr lang="en-CA" sz="2000" dirty="0">
                <a:solidFill>
                  <a:schemeClr val="bg1"/>
                </a:solidFill>
              </a:rPr>
              <a:t>Why do you think hypersexualization is a problem now?</a:t>
            </a:r>
          </a:p>
          <a:p>
            <a:pPr marL="342900" indent="-342900">
              <a:buFont typeface="+mj-lt"/>
              <a:buAutoNum type="arabicPeriod"/>
            </a:pPr>
            <a:r>
              <a:rPr lang="en-CA" sz="2000" dirty="0">
                <a:solidFill>
                  <a:schemeClr val="bg1"/>
                </a:solidFill>
              </a:rPr>
              <a:t>How do you think that we (society) can fix Hypersexualization?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3449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708092" y="1772816"/>
            <a:ext cx="7776864" cy="1323439"/>
          </a:xfrm>
          <a:prstGeom prst="rect">
            <a:avLst/>
          </a:prstGeom>
          <a:noFill/>
        </p:spPr>
        <p:txBody>
          <a:bodyPr wrap="square" rtlCol="0">
            <a:spAutoFit/>
          </a:bodyPr>
          <a:lstStyle/>
          <a:p>
            <a:r>
              <a:rPr lang="en-CA" sz="8000" i="1" dirty="0" smtClean="0">
                <a:solidFill>
                  <a:schemeClr val="bg1"/>
                </a:solidFill>
                <a:latin typeface="French Script MT" pitchFamily="66" charset="0"/>
              </a:rPr>
              <a:t>Get Into Groups…</a:t>
            </a:r>
            <a:endParaRPr lang="en-CA" sz="8000" i="1" dirty="0">
              <a:solidFill>
                <a:schemeClr val="bg1"/>
              </a:solidFill>
              <a:latin typeface="French Script MT" pitchFamily="66" charset="0"/>
            </a:endParaRPr>
          </a:p>
        </p:txBody>
      </p:sp>
      <p:sp>
        <p:nvSpPr>
          <p:cNvPr id="3" name="TextBox 2"/>
          <p:cNvSpPr txBox="1"/>
          <p:nvPr/>
        </p:nvSpPr>
        <p:spPr>
          <a:xfrm>
            <a:off x="6792862" y="2835153"/>
            <a:ext cx="5384188" cy="369332"/>
          </a:xfrm>
          <a:prstGeom prst="rect">
            <a:avLst/>
          </a:prstGeom>
          <a:noFill/>
        </p:spPr>
        <p:txBody>
          <a:bodyPr wrap="square" rtlCol="0">
            <a:spAutoFit/>
          </a:bodyPr>
          <a:lstStyle/>
          <a:p>
            <a:r>
              <a:rPr lang="en-CA" dirty="0" smtClean="0">
                <a:solidFill>
                  <a:schemeClr val="bg1"/>
                </a:solidFill>
              </a:rPr>
              <a:t>(Groups of 2-3)</a:t>
            </a:r>
            <a:endParaRPr lang="en-CA"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5440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115616" y="548680"/>
            <a:ext cx="7344816" cy="830997"/>
          </a:xfrm>
          <a:prstGeom prst="rect">
            <a:avLst/>
          </a:prstGeom>
          <a:noFill/>
        </p:spPr>
        <p:txBody>
          <a:bodyPr wrap="square" rtlCol="0">
            <a:spAutoFit/>
          </a:bodyPr>
          <a:lstStyle/>
          <a:p>
            <a:r>
              <a:rPr lang="en-CA" sz="4800" i="1" dirty="0" smtClean="0">
                <a:solidFill>
                  <a:schemeClr val="bg1"/>
                </a:solidFill>
                <a:latin typeface="French Script MT" pitchFamily="66" charset="0"/>
              </a:rPr>
              <a:t>In your Groups answer the following…</a:t>
            </a:r>
            <a:endParaRPr lang="en-CA" sz="4800" i="1" dirty="0">
              <a:solidFill>
                <a:schemeClr val="bg1"/>
              </a:solidFill>
              <a:latin typeface="French Script MT" pitchFamily="66" charset="0"/>
            </a:endParaRPr>
          </a:p>
        </p:txBody>
      </p:sp>
      <p:sp>
        <p:nvSpPr>
          <p:cNvPr id="3" name="TextBox 2"/>
          <p:cNvSpPr txBox="1"/>
          <p:nvPr/>
        </p:nvSpPr>
        <p:spPr>
          <a:xfrm>
            <a:off x="1331640" y="1988840"/>
            <a:ext cx="6912768" cy="2677656"/>
          </a:xfrm>
          <a:prstGeom prst="rect">
            <a:avLst/>
          </a:prstGeom>
          <a:noFill/>
        </p:spPr>
        <p:txBody>
          <a:bodyPr wrap="square" rtlCol="0">
            <a:spAutoFit/>
          </a:bodyPr>
          <a:lstStyle/>
          <a:p>
            <a:pPr marL="342900" indent="-342900">
              <a:buFont typeface="+mj-lt"/>
              <a:buAutoNum type="arabicPeriod"/>
            </a:pPr>
            <a:r>
              <a:rPr lang="en-CA" sz="2400" dirty="0" smtClean="0">
                <a:solidFill>
                  <a:schemeClr val="bg1"/>
                </a:solidFill>
              </a:rPr>
              <a:t>Take some time in your groups to look closely at these pictures.</a:t>
            </a:r>
          </a:p>
          <a:p>
            <a:pPr marL="342900" indent="-342900">
              <a:buFont typeface="+mj-lt"/>
              <a:buAutoNum type="arabicPeriod"/>
            </a:pPr>
            <a:r>
              <a:rPr lang="en-CA" sz="2400" dirty="0" smtClean="0">
                <a:solidFill>
                  <a:schemeClr val="bg1"/>
                </a:solidFill>
              </a:rPr>
              <a:t>What is the first word that pops into your head when you look at this picture?</a:t>
            </a:r>
          </a:p>
          <a:p>
            <a:pPr marL="342900" indent="-342900">
              <a:buFont typeface="+mj-lt"/>
              <a:buAutoNum type="arabicPeriod"/>
            </a:pPr>
            <a:r>
              <a:rPr lang="en-CA" sz="2400" dirty="0" smtClean="0">
                <a:solidFill>
                  <a:schemeClr val="bg1"/>
                </a:solidFill>
              </a:rPr>
              <a:t>Why did you pick this word?</a:t>
            </a:r>
          </a:p>
          <a:p>
            <a:pPr marL="342900" indent="-342900">
              <a:buFont typeface="+mj-lt"/>
              <a:buAutoNum type="arabicPeriod"/>
            </a:pPr>
            <a:r>
              <a:rPr lang="en-CA" sz="2400" dirty="0" smtClean="0">
                <a:solidFill>
                  <a:schemeClr val="bg1"/>
                </a:solidFill>
              </a:rPr>
              <a:t>In your groups share your words...</a:t>
            </a:r>
          </a:p>
          <a:p>
            <a:pPr marL="342900" indent="-342900">
              <a:buFont typeface="+mj-lt"/>
              <a:buAutoNum type="arabicPeriod"/>
            </a:pPr>
            <a:r>
              <a:rPr lang="en-CA" sz="2400" dirty="0" smtClean="0">
                <a:solidFill>
                  <a:schemeClr val="bg1"/>
                </a:solidFill>
              </a:rPr>
              <a:t>Discuss why you (personally) chose your word.</a:t>
            </a:r>
            <a:endParaRPr lang="en-CA"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9994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5724128" y="227974"/>
            <a:ext cx="7560840" cy="1107996"/>
          </a:xfrm>
          <a:prstGeom prst="rect">
            <a:avLst/>
          </a:prstGeom>
          <a:noFill/>
        </p:spPr>
        <p:txBody>
          <a:bodyPr wrap="square" rtlCol="0">
            <a:spAutoFit/>
          </a:bodyPr>
          <a:lstStyle/>
          <a:p>
            <a:r>
              <a:rPr lang="en-CA" sz="6600" i="1" dirty="0" smtClean="0">
                <a:solidFill>
                  <a:schemeClr val="bg1"/>
                </a:solidFill>
                <a:latin typeface="French Script MT" pitchFamily="66" charset="0"/>
              </a:rPr>
              <a:t>Continued… </a:t>
            </a:r>
            <a:endParaRPr lang="en-CA" sz="6600" i="1" dirty="0">
              <a:solidFill>
                <a:schemeClr val="bg1"/>
              </a:solidFill>
              <a:latin typeface="French Script MT" pitchFamily="66" charset="0"/>
            </a:endParaRPr>
          </a:p>
        </p:txBody>
      </p:sp>
      <p:sp>
        <p:nvSpPr>
          <p:cNvPr id="3" name="TextBox 2"/>
          <p:cNvSpPr txBox="1"/>
          <p:nvPr/>
        </p:nvSpPr>
        <p:spPr>
          <a:xfrm>
            <a:off x="1763688" y="1121401"/>
            <a:ext cx="5904656" cy="400110"/>
          </a:xfrm>
          <a:prstGeom prst="rect">
            <a:avLst/>
          </a:prstGeom>
          <a:noFill/>
        </p:spPr>
        <p:txBody>
          <a:bodyPr wrap="square" rtlCol="0">
            <a:spAutoFit/>
          </a:bodyPr>
          <a:lstStyle/>
          <a:p>
            <a:r>
              <a:rPr lang="en-CA" sz="2000" dirty="0" smtClean="0">
                <a:solidFill>
                  <a:schemeClr val="bg1"/>
                </a:solidFill>
              </a:rPr>
              <a:t>How old do you think the girl in your picture is?</a:t>
            </a:r>
            <a:endParaRPr lang="en-CA" sz="2000"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8" y="2262090"/>
            <a:ext cx="3672408" cy="436131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19006" y="2285237"/>
            <a:ext cx="4590817" cy="433817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7752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5705467" y="747936"/>
            <a:ext cx="6408712" cy="1200329"/>
          </a:xfrm>
          <a:prstGeom prst="rect">
            <a:avLst/>
          </a:prstGeom>
          <a:noFill/>
        </p:spPr>
        <p:txBody>
          <a:bodyPr wrap="square" rtlCol="0">
            <a:spAutoFit/>
          </a:bodyPr>
          <a:lstStyle/>
          <a:p>
            <a:r>
              <a:rPr lang="en-CA" sz="6600" i="1" dirty="0" smtClean="0">
                <a:solidFill>
                  <a:schemeClr val="bg1"/>
                </a:solidFill>
                <a:latin typeface="French Script MT" pitchFamily="66" charset="0"/>
              </a:rPr>
              <a:t>Continued</a:t>
            </a:r>
            <a:r>
              <a:rPr lang="en-CA" sz="7200" i="1" dirty="0" smtClean="0">
                <a:solidFill>
                  <a:schemeClr val="bg1"/>
                </a:solidFill>
                <a:latin typeface="French Script MT" pitchFamily="66" charset="0"/>
              </a:rPr>
              <a:t>…</a:t>
            </a:r>
            <a:endParaRPr lang="en-CA" sz="7200" i="1" dirty="0">
              <a:solidFill>
                <a:schemeClr val="bg1"/>
              </a:solidFill>
              <a:latin typeface="French Script MT" pitchFamily="66"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8" y="2262090"/>
            <a:ext cx="3672408" cy="436131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19006" y="2285237"/>
            <a:ext cx="4590817" cy="433817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xtBox 4"/>
          <p:cNvSpPr txBox="1"/>
          <p:nvPr/>
        </p:nvSpPr>
        <p:spPr>
          <a:xfrm>
            <a:off x="260973" y="1772250"/>
            <a:ext cx="7272808" cy="369332"/>
          </a:xfrm>
          <a:prstGeom prst="rect">
            <a:avLst/>
          </a:prstGeom>
          <a:noFill/>
        </p:spPr>
        <p:txBody>
          <a:bodyPr wrap="square" rtlCol="0">
            <a:spAutoFit/>
          </a:bodyPr>
          <a:lstStyle/>
          <a:p>
            <a:r>
              <a:rPr lang="en-CA" dirty="0" smtClean="0">
                <a:solidFill>
                  <a:schemeClr val="bg1"/>
                </a:solidFill>
              </a:rPr>
              <a:t>Photo A. is only 6 years old!!</a:t>
            </a:r>
            <a:endParaRPr lang="en-CA" dirty="0">
              <a:solidFill>
                <a:schemeClr val="bg1"/>
              </a:solidFill>
            </a:endParaRPr>
          </a:p>
        </p:txBody>
      </p:sp>
      <p:sp>
        <p:nvSpPr>
          <p:cNvPr id="6" name="TextBox 5"/>
          <p:cNvSpPr txBox="1"/>
          <p:nvPr/>
        </p:nvSpPr>
        <p:spPr>
          <a:xfrm>
            <a:off x="4211960" y="1772250"/>
            <a:ext cx="4429458" cy="369332"/>
          </a:xfrm>
          <a:prstGeom prst="rect">
            <a:avLst/>
          </a:prstGeom>
          <a:noFill/>
        </p:spPr>
        <p:txBody>
          <a:bodyPr wrap="square" rtlCol="0">
            <a:spAutoFit/>
          </a:bodyPr>
          <a:lstStyle/>
          <a:p>
            <a:r>
              <a:rPr lang="en-CA" dirty="0" smtClean="0">
                <a:solidFill>
                  <a:schemeClr val="bg1"/>
                </a:solidFill>
              </a:rPr>
              <a:t>Photo B. is only 9 years old!!</a:t>
            </a:r>
            <a:endParaRPr lang="en-CA"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5592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4427984" y="332656"/>
            <a:ext cx="7488832" cy="1107996"/>
          </a:xfrm>
          <a:prstGeom prst="rect">
            <a:avLst/>
          </a:prstGeom>
          <a:noFill/>
        </p:spPr>
        <p:txBody>
          <a:bodyPr wrap="square" rtlCol="0">
            <a:spAutoFit/>
          </a:bodyPr>
          <a:lstStyle/>
          <a:p>
            <a:r>
              <a:rPr lang="en-CA" sz="6600" dirty="0" smtClean="0">
                <a:solidFill>
                  <a:schemeClr val="bg1"/>
                </a:solidFill>
                <a:latin typeface="French Script MT" pitchFamily="66" charset="0"/>
              </a:rPr>
              <a:t>In your group…</a:t>
            </a:r>
            <a:endParaRPr lang="en-CA" sz="6600" dirty="0">
              <a:solidFill>
                <a:schemeClr val="bg1"/>
              </a:solidFill>
              <a:latin typeface="French Script MT" pitchFamily="66" charset="0"/>
            </a:endParaRPr>
          </a:p>
        </p:txBody>
      </p:sp>
      <p:sp>
        <p:nvSpPr>
          <p:cNvPr id="3" name="TextBox 2"/>
          <p:cNvSpPr txBox="1"/>
          <p:nvPr/>
        </p:nvSpPr>
        <p:spPr>
          <a:xfrm>
            <a:off x="539552" y="1340768"/>
            <a:ext cx="8784976" cy="923330"/>
          </a:xfrm>
          <a:prstGeom prst="rect">
            <a:avLst/>
          </a:prstGeom>
          <a:noFill/>
        </p:spPr>
        <p:txBody>
          <a:bodyPr wrap="square" rtlCol="0">
            <a:spAutoFit/>
          </a:bodyPr>
          <a:lstStyle/>
          <a:p>
            <a:r>
              <a:rPr lang="en-CA" dirty="0">
                <a:solidFill>
                  <a:schemeClr val="bg1"/>
                </a:solidFill>
              </a:rPr>
              <a:t>N</a:t>
            </a:r>
            <a:r>
              <a:rPr lang="en-CA" dirty="0" smtClean="0">
                <a:solidFill>
                  <a:schemeClr val="bg1"/>
                </a:solidFill>
              </a:rPr>
              <a:t>ow </a:t>
            </a:r>
            <a:r>
              <a:rPr lang="en-CA" dirty="0">
                <a:solidFill>
                  <a:schemeClr val="bg1"/>
                </a:solidFill>
              </a:rPr>
              <a:t>with all three of your words </a:t>
            </a:r>
            <a:r>
              <a:rPr lang="en-CA" dirty="0" smtClean="0">
                <a:solidFill>
                  <a:schemeClr val="bg1"/>
                </a:solidFill>
              </a:rPr>
              <a:t>I want </a:t>
            </a:r>
            <a:r>
              <a:rPr lang="en-CA" dirty="0">
                <a:solidFill>
                  <a:schemeClr val="bg1"/>
                </a:solidFill>
              </a:rPr>
              <a:t>you as a group to make a sentence, this sentence could be a positive, motivational, or about the society we live in today!  </a:t>
            </a:r>
            <a:r>
              <a:rPr lang="en-CA" dirty="0" smtClean="0">
                <a:solidFill>
                  <a:schemeClr val="bg1"/>
                </a:solidFill>
              </a:rPr>
              <a:t>Try </a:t>
            </a:r>
            <a:r>
              <a:rPr lang="en-CA" dirty="0">
                <a:solidFill>
                  <a:schemeClr val="bg1"/>
                </a:solidFill>
              </a:rPr>
              <a:t>to keep the message on a positive note... </a:t>
            </a:r>
          </a:p>
        </p:txBody>
      </p:sp>
      <p:sp>
        <p:nvSpPr>
          <p:cNvPr id="4" name="TextBox 3"/>
          <p:cNvSpPr txBox="1"/>
          <p:nvPr/>
        </p:nvSpPr>
        <p:spPr>
          <a:xfrm>
            <a:off x="539552" y="2780928"/>
            <a:ext cx="7200800" cy="2585323"/>
          </a:xfrm>
          <a:prstGeom prst="rect">
            <a:avLst/>
          </a:prstGeom>
          <a:noFill/>
        </p:spPr>
        <p:txBody>
          <a:bodyPr wrap="square" rtlCol="0">
            <a:spAutoFit/>
          </a:bodyPr>
          <a:lstStyle/>
          <a:p>
            <a:r>
              <a:rPr lang="en-CA" b="1" u="sng" dirty="0" smtClean="0">
                <a:solidFill>
                  <a:schemeClr val="bg1"/>
                </a:solidFill>
              </a:rPr>
              <a:t>Example:</a:t>
            </a:r>
            <a:r>
              <a:rPr lang="en-CA" b="1" dirty="0" smtClean="0">
                <a:solidFill>
                  <a:schemeClr val="bg1"/>
                </a:solidFill>
              </a:rPr>
              <a:t> </a:t>
            </a:r>
            <a:r>
              <a:rPr lang="en-CA" dirty="0">
                <a:solidFill>
                  <a:schemeClr val="bg1"/>
                </a:solidFill>
              </a:rPr>
              <a:t>S</a:t>
            </a:r>
            <a:r>
              <a:rPr lang="en-CA" dirty="0" smtClean="0">
                <a:solidFill>
                  <a:schemeClr val="bg1"/>
                </a:solidFill>
              </a:rPr>
              <a:t>ay </a:t>
            </a:r>
            <a:r>
              <a:rPr lang="en-CA" dirty="0">
                <a:solidFill>
                  <a:schemeClr val="bg1"/>
                </a:solidFill>
              </a:rPr>
              <a:t>my group came up with these three words, Sad, Fake, and Beauty. Our sentence </a:t>
            </a:r>
            <a:r>
              <a:rPr lang="en-CA" dirty="0" smtClean="0">
                <a:solidFill>
                  <a:schemeClr val="bg1"/>
                </a:solidFill>
              </a:rPr>
              <a:t>could </a:t>
            </a:r>
            <a:r>
              <a:rPr lang="en-CA" dirty="0">
                <a:solidFill>
                  <a:schemeClr val="bg1"/>
                </a:solidFill>
              </a:rPr>
              <a:t>look a little something like this: </a:t>
            </a:r>
            <a:endParaRPr lang="en-CA" dirty="0" smtClean="0">
              <a:solidFill>
                <a:schemeClr val="bg1"/>
              </a:solidFill>
            </a:endParaRPr>
          </a:p>
          <a:p>
            <a:endParaRPr lang="en-CA" u="sng" dirty="0"/>
          </a:p>
          <a:p>
            <a:r>
              <a:rPr lang="en-CA" dirty="0" smtClean="0">
                <a:solidFill>
                  <a:schemeClr val="bg1"/>
                </a:solidFill>
              </a:rPr>
              <a:t>"We </a:t>
            </a:r>
            <a:r>
              <a:rPr lang="en-CA" dirty="0">
                <a:solidFill>
                  <a:schemeClr val="bg1"/>
                </a:solidFill>
              </a:rPr>
              <a:t>think that </a:t>
            </a:r>
            <a:r>
              <a:rPr lang="en-CA" dirty="0" smtClean="0">
                <a:solidFill>
                  <a:schemeClr val="bg1"/>
                </a:solidFill>
              </a:rPr>
              <a:t>it is </a:t>
            </a:r>
            <a:r>
              <a:rPr lang="en-CA" b="1" u="sng" dirty="0">
                <a:solidFill>
                  <a:schemeClr val="bg1"/>
                </a:solidFill>
              </a:rPr>
              <a:t>sad</a:t>
            </a:r>
            <a:r>
              <a:rPr lang="en-CA" dirty="0">
                <a:solidFill>
                  <a:schemeClr val="bg1"/>
                </a:solidFill>
              </a:rPr>
              <a:t> that our society is objectifying women, and how women and girls alike are going to extreme measures to create this</a:t>
            </a:r>
            <a:r>
              <a:rPr lang="en-CA" b="1" dirty="0">
                <a:solidFill>
                  <a:schemeClr val="bg1"/>
                </a:solidFill>
              </a:rPr>
              <a:t> </a:t>
            </a:r>
            <a:r>
              <a:rPr lang="en-CA" b="1" u="sng" dirty="0">
                <a:solidFill>
                  <a:schemeClr val="bg1"/>
                </a:solidFill>
              </a:rPr>
              <a:t>fake</a:t>
            </a:r>
            <a:r>
              <a:rPr lang="en-CA" b="1" dirty="0">
                <a:solidFill>
                  <a:schemeClr val="bg1"/>
                </a:solidFill>
              </a:rPr>
              <a:t> </a:t>
            </a:r>
            <a:r>
              <a:rPr lang="en-CA" dirty="0">
                <a:solidFill>
                  <a:schemeClr val="bg1"/>
                </a:solidFill>
              </a:rPr>
              <a:t>image of themselves, what women need to do now is take back their own image and find their true </a:t>
            </a:r>
            <a:r>
              <a:rPr lang="en-CA" b="1" u="sng" dirty="0">
                <a:solidFill>
                  <a:schemeClr val="bg1"/>
                </a:solidFill>
              </a:rPr>
              <a:t>Beauty</a:t>
            </a:r>
            <a:r>
              <a:rPr lang="en-CA" dirty="0">
                <a:solidFill>
                  <a:schemeClr val="bg1"/>
                </a:solidFill>
              </a:rPr>
              <a:t> within themselves"</a:t>
            </a:r>
          </a:p>
          <a:p>
            <a:endParaRPr lang="en-CA" b="1" dirty="0" smtClean="0">
              <a:solidFill>
                <a:schemeClr val="bg1"/>
              </a:solidFill>
            </a:endParaRPr>
          </a:p>
          <a:p>
            <a:r>
              <a:rPr lang="en-CA" b="1" dirty="0" err="1" smtClean="0">
                <a:solidFill>
                  <a:schemeClr val="bg1"/>
                </a:solidFill>
              </a:rPr>
              <a:t>ect</a:t>
            </a:r>
            <a:r>
              <a:rPr lang="en-CA" dirty="0">
                <a:solidFill>
                  <a:schemeClr val="bg1"/>
                </a:solidFil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446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2069</TotalTime>
  <Words>871</Words>
  <Application>Microsoft Office PowerPoint</Application>
  <PresentationFormat>On-screen Show (4:3)</PresentationFormat>
  <Paragraphs>70</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Hypersexualization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Hypersexualization</dc:title>
  <dc:creator>Lateasha</dc:creator>
  <cp:lastModifiedBy>Nicole Hattie</cp:lastModifiedBy>
  <cp:revision>37</cp:revision>
  <dcterms:created xsi:type="dcterms:W3CDTF">2012-06-18T14:20:53Z</dcterms:created>
  <dcterms:modified xsi:type="dcterms:W3CDTF">2012-06-18T14:21:33Z</dcterms:modified>
</cp:coreProperties>
</file>